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57"/>
  </p:notesMasterIdLst>
  <p:handoutMasterIdLst>
    <p:handoutMasterId r:id="rId58"/>
  </p:handoutMasterIdLst>
  <p:sldIdLst>
    <p:sldId id="277" r:id="rId6"/>
    <p:sldId id="278" r:id="rId7"/>
    <p:sldId id="354" r:id="rId8"/>
    <p:sldId id="282" r:id="rId9"/>
    <p:sldId id="287" r:id="rId10"/>
    <p:sldId id="346" r:id="rId11"/>
    <p:sldId id="361" r:id="rId12"/>
    <p:sldId id="289" r:id="rId13"/>
    <p:sldId id="357" r:id="rId14"/>
    <p:sldId id="348" r:id="rId15"/>
    <p:sldId id="305" r:id="rId16"/>
    <p:sldId id="306" r:id="rId17"/>
    <p:sldId id="307" r:id="rId18"/>
    <p:sldId id="308" r:id="rId19"/>
    <p:sldId id="358" r:id="rId20"/>
    <p:sldId id="349" r:id="rId21"/>
    <p:sldId id="310" r:id="rId22"/>
    <p:sldId id="311" r:id="rId23"/>
    <p:sldId id="313" r:id="rId24"/>
    <p:sldId id="314" r:id="rId25"/>
    <p:sldId id="315" r:id="rId26"/>
    <p:sldId id="317" r:id="rId27"/>
    <p:sldId id="318" r:id="rId28"/>
    <p:sldId id="359" r:id="rId29"/>
    <p:sldId id="350" r:id="rId30"/>
    <p:sldId id="320" r:id="rId31"/>
    <p:sldId id="321" r:id="rId32"/>
    <p:sldId id="322" r:id="rId33"/>
    <p:sldId id="323" r:id="rId34"/>
    <p:sldId id="324" r:id="rId35"/>
    <p:sldId id="325" r:id="rId36"/>
    <p:sldId id="360" r:id="rId37"/>
    <p:sldId id="351" r:id="rId38"/>
    <p:sldId id="327" r:id="rId39"/>
    <p:sldId id="328" r:id="rId40"/>
    <p:sldId id="329" r:id="rId41"/>
    <p:sldId id="330" r:id="rId42"/>
    <p:sldId id="331" r:id="rId43"/>
    <p:sldId id="332" r:id="rId44"/>
    <p:sldId id="333" r:id="rId45"/>
    <p:sldId id="352" r:id="rId46"/>
    <p:sldId id="335" r:id="rId47"/>
    <p:sldId id="336" r:id="rId48"/>
    <p:sldId id="337" r:id="rId49"/>
    <p:sldId id="338" r:id="rId50"/>
    <p:sldId id="339" r:id="rId51"/>
    <p:sldId id="340" r:id="rId52"/>
    <p:sldId id="341" r:id="rId53"/>
    <p:sldId id="342" r:id="rId54"/>
    <p:sldId id="356" r:id="rId55"/>
    <p:sldId id="35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2050"/>
    <a:srgbClr val="007233"/>
    <a:srgbClr val="86C400"/>
    <a:srgbClr val="82BF36"/>
    <a:srgbClr val="7FBA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58" autoAdjust="0"/>
    <p:restoredTop sz="76520" autoAdjust="0"/>
  </p:normalViewPr>
  <p:slideViewPr>
    <p:cSldViewPr snapToGrid="0">
      <p:cViewPr varScale="1">
        <p:scale>
          <a:sx n="64" d="100"/>
          <a:sy n="64" d="100"/>
        </p:scale>
        <p:origin x="192" y="432"/>
      </p:cViewPr>
      <p:guideLst/>
    </p:cSldViewPr>
  </p:slideViewPr>
  <p:notesTextViewPr>
    <p:cViewPr>
      <p:scale>
        <a:sx n="1" d="1"/>
        <a:sy n="1" d="1"/>
      </p:scale>
      <p:origin x="0" y="0"/>
    </p:cViewPr>
  </p:notesText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5/3/16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78029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2670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extLst>
      <p:ext uri="{BB962C8B-B14F-4D97-AF65-F5344CB8AC3E}">
        <p14:creationId xmlns:p14="http://schemas.microsoft.com/office/powerpoint/2010/main" val="49887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544028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602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18</a:t>
            </a:fld>
            <a:endParaRPr lang="en-US"/>
          </a:p>
        </p:txBody>
      </p:sp>
    </p:spTree>
    <p:extLst>
      <p:ext uri="{BB962C8B-B14F-4D97-AF65-F5344CB8AC3E}">
        <p14:creationId xmlns:p14="http://schemas.microsoft.com/office/powerpoint/2010/main" val="1191690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354658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Mobile and Web apps – metadata for content oriented apps</a:t>
            </a:r>
          </a:p>
          <a:p>
            <a:r>
              <a:rPr lang="en-US" sz="1200" dirty="0" smtClean="0"/>
              <a:t>User data store – user profile and behavior data</a:t>
            </a:r>
          </a:p>
          <a:p>
            <a:r>
              <a:rPr lang="en-US" sz="1200" dirty="0" err="1" smtClean="0"/>
              <a:t>IoT</a:t>
            </a:r>
            <a:r>
              <a:rPr lang="en-US" sz="1200" dirty="0" smtClean="0"/>
              <a:t> scenarios – </a:t>
            </a:r>
            <a:r>
              <a:rPr lang="en-US" sz="1200" dirty="0" err="1" smtClean="0"/>
              <a:t>queryable</a:t>
            </a:r>
            <a:r>
              <a:rPr lang="en-US" sz="1200" dirty="0" smtClean="0"/>
              <a:t> device and event store</a:t>
            </a:r>
          </a:p>
          <a:p>
            <a:r>
              <a:rPr lang="en-US" sz="1200" dirty="0" smtClean="0"/>
              <a:t>Event workflow and logging</a:t>
            </a:r>
          </a:p>
          <a:p>
            <a:r>
              <a:rPr lang="en-US" sz="1200" dirty="0" smtClean="0"/>
              <a:t>Data ingestion and presentation – ingesting data with variable schema with rich views over the data</a:t>
            </a:r>
          </a:p>
          <a:p>
            <a:r>
              <a:rPr lang="en-US" sz="1200" dirty="0" smtClean="0"/>
              <a:t>Product catalogs </a:t>
            </a:r>
            <a:endParaRPr lang="en-US" sz="1200"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212263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18420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25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17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smtClean="0"/>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556764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5584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41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821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46</a:t>
            </a:fld>
            <a:endParaRPr lang="en-US"/>
          </a:p>
        </p:txBody>
      </p:sp>
    </p:spTree>
    <p:extLst>
      <p:ext uri="{BB962C8B-B14F-4D97-AF65-F5344CB8AC3E}">
        <p14:creationId xmlns:p14="http://schemas.microsoft.com/office/powerpoint/2010/main" val="945140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48</a:t>
            </a:fld>
            <a:endParaRPr lang="en-US"/>
          </a:p>
        </p:txBody>
      </p:sp>
    </p:spTree>
    <p:extLst>
      <p:ext uri="{BB962C8B-B14F-4D97-AF65-F5344CB8AC3E}">
        <p14:creationId xmlns:p14="http://schemas.microsoft.com/office/powerpoint/2010/main" val="379641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0904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69805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602694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94381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04898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NoSQL – even though that term is so overused and completely misses the point</a:t>
            </a:r>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96622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24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251966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8932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8"/>
            <a:ext cx="17406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716490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89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0015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802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62683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655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4054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7070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08185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smtClean="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smtClean="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343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846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957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02294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3926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626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505419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619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48071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733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774583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29877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5077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55636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6889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493409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54654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13032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1244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36590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68005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946145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90032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36693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236973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765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90251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2709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90470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34150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65858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244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02160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481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558828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977684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05300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35331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2336546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366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1461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502121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83989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119133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978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43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065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51024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6570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39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a:t>
            </a:r>
            <a:r>
              <a:rPr lang="en-US" sz="1050" dirty="0" smtClean="0">
                <a:solidFill>
                  <a:schemeClr val="bg1">
                    <a:lumMod val="85000"/>
                  </a:schemeClr>
                </a:solidFill>
              </a:rPr>
              <a:t>2014 </a:t>
            </a:r>
            <a:r>
              <a:rPr lang="en-US" sz="1050" dirty="0">
                <a:solidFill>
                  <a:schemeClr val="bg1">
                    <a:lumMod val="85000"/>
                  </a:schemeClr>
                </a:solidFill>
              </a:rPr>
              <a:t>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438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Relationship Id="rId17" Type="http://schemas.openxmlformats.org/officeDocument/2006/relationships/slideLayout" Target="../slideLayouts/slideLayout25.xml"/><Relationship Id="rId18" Type="http://schemas.openxmlformats.org/officeDocument/2006/relationships/slideLayout" Target="../slideLayouts/slideLayout26.xml"/><Relationship Id="rId19" Type="http://schemas.openxmlformats.org/officeDocument/2006/relationships/slideLayout" Target="../slideLayouts/slideLayout27.xml"/><Relationship Id="rId50" Type="http://schemas.openxmlformats.org/officeDocument/2006/relationships/slideLayout" Target="../slideLayouts/slideLayout58.xml"/><Relationship Id="rId51" Type="http://schemas.openxmlformats.org/officeDocument/2006/relationships/slideLayout" Target="../slideLayouts/slideLayout59.xml"/><Relationship Id="rId52" Type="http://schemas.openxmlformats.org/officeDocument/2006/relationships/slideLayout" Target="../slideLayouts/slideLayout60.xml"/><Relationship Id="rId53" Type="http://schemas.openxmlformats.org/officeDocument/2006/relationships/slideLayout" Target="../slideLayouts/slideLayout61.xml"/><Relationship Id="rId54" Type="http://schemas.openxmlformats.org/officeDocument/2006/relationships/slideLayout" Target="../slideLayouts/slideLayout62.xml"/><Relationship Id="rId55" Type="http://schemas.openxmlformats.org/officeDocument/2006/relationships/slideLayout" Target="../slideLayouts/slideLayout63.xml"/><Relationship Id="rId56" Type="http://schemas.openxmlformats.org/officeDocument/2006/relationships/slideLayout" Target="../slideLayouts/slideLayout64.xml"/><Relationship Id="rId57" Type="http://schemas.openxmlformats.org/officeDocument/2006/relationships/slideLayout" Target="../slideLayouts/slideLayout65.xml"/><Relationship Id="rId58" Type="http://schemas.openxmlformats.org/officeDocument/2006/relationships/slideLayout" Target="../slideLayouts/slideLayout66.xml"/><Relationship Id="rId59" Type="http://schemas.openxmlformats.org/officeDocument/2006/relationships/theme" Target="../theme/theme2.xml"/><Relationship Id="rId40" Type="http://schemas.openxmlformats.org/officeDocument/2006/relationships/slideLayout" Target="../slideLayouts/slideLayout48.xml"/><Relationship Id="rId41" Type="http://schemas.openxmlformats.org/officeDocument/2006/relationships/slideLayout" Target="../slideLayouts/slideLayout49.xml"/><Relationship Id="rId42" Type="http://schemas.openxmlformats.org/officeDocument/2006/relationships/slideLayout" Target="../slideLayouts/slideLayout50.xml"/><Relationship Id="rId43" Type="http://schemas.openxmlformats.org/officeDocument/2006/relationships/slideLayout" Target="../slideLayouts/slideLayout51.xml"/><Relationship Id="rId44" Type="http://schemas.openxmlformats.org/officeDocument/2006/relationships/slideLayout" Target="../slideLayouts/slideLayout52.xml"/><Relationship Id="rId45" Type="http://schemas.openxmlformats.org/officeDocument/2006/relationships/slideLayout" Target="../slideLayouts/slideLayout53.xml"/><Relationship Id="rId46" Type="http://schemas.openxmlformats.org/officeDocument/2006/relationships/slideLayout" Target="../slideLayouts/slideLayout54.xml"/><Relationship Id="rId47" Type="http://schemas.openxmlformats.org/officeDocument/2006/relationships/slideLayout" Target="../slideLayouts/slideLayout55.xml"/><Relationship Id="rId48" Type="http://schemas.openxmlformats.org/officeDocument/2006/relationships/slideLayout" Target="../slideLayouts/slideLayout56.xml"/><Relationship Id="rId49" Type="http://schemas.openxmlformats.org/officeDocument/2006/relationships/slideLayout" Target="../slideLayouts/slideLayout57.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30" Type="http://schemas.openxmlformats.org/officeDocument/2006/relationships/slideLayout" Target="../slideLayouts/slideLayout38.xml"/><Relationship Id="rId31" Type="http://schemas.openxmlformats.org/officeDocument/2006/relationships/slideLayout" Target="../slideLayouts/slideLayout39.xml"/><Relationship Id="rId32" Type="http://schemas.openxmlformats.org/officeDocument/2006/relationships/slideLayout" Target="../slideLayouts/slideLayout40.xml"/><Relationship Id="rId33" Type="http://schemas.openxmlformats.org/officeDocument/2006/relationships/slideLayout" Target="../slideLayouts/slideLayout41.xml"/><Relationship Id="rId34" Type="http://schemas.openxmlformats.org/officeDocument/2006/relationships/slideLayout" Target="../slideLayouts/slideLayout42.xml"/><Relationship Id="rId35" Type="http://schemas.openxmlformats.org/officeDocument/2006/relationships/slideLayout" Target="../slideLayouts/slideLayout43.xml"/><Relationship Id="rId36" Type="http://schemas.openxmlformats.org/officeDocument/2006/relationships/slideLayout" Target="../slideLayouts/slideLayout44.xml"/><Relationship Id="rId37" Type="http://schemas.openxmlformats.org/officeDocument/2006/relationships/slideLayout" Target="../slideLayouts/slideLayout45.xml"/><Relationship Id="rId38" Type="http://schemas.openxmlformats.org/officeDocument/2006/relationships/slideLayout" Target="../slideLayouts/slideLayout46.xml"/><Relationship Id="rId39" Type="http://schemas.openxmlformats.org/officeDocument/2006/relationships/slideLayout" Target="../slideLayouts/slideLayout47.xml"/><Relationship Id="rId20" Type="http://schemas.openxmlformats.org/officeDocument/2006/relationships/slideLayout" Target="../slideLayouts/slideLayout28.xml"/><Relationship Id="rId21" Type="http://schemas.openxmlformats.org/officeDocument/2006/relationships/slideLayout" Target="../slideLayouts/slideLayout29.xml"/><Relationship Id="rId22" Type="http://schemas.openxmlformats.org/officeDocument/2006/relationships/slideLayout" Target="../slideLayouts/slideLayout30.xml"/><Relationship Id="rId23" Type="http://schemas.openxmlformats.org/officeDocument/2006/relationships/slideLayout" Target="../slideLayouts/slideLayout31.xml"/><Relationship Id="rId24" Type="http://schemas.openxmlformats.org/officeDocument/2006/relationships/slideLayout" Target="../slideLayouts/slideLayout32.xml"/><Relationship Id="rId25" Type="http://schemas.openxmlformats.org/officeDocument/2006/relationships/slideLayout" Target="../slideLayouts/slideLayout33.xml"/><Relationship Id="rId26" Type="http://schemas.openxmlformats.org/officeDocument/2006/relationships/slideLayout" Target="../slideLayouts/slideLayout34.xml"/><Relationship Id="rId27" Type="http://schemas.openxmlformats.org/officeDocument/2006/relationships/slideLayout" Target="../slideLayouts/slideLayout35.xml"/><Relationship Id="rId28" Type="http://schemas.openxmlformats.org/officeDocument/2006/relationships/slideLayout" Target="../slideLayouts/slideLayout36.xml"/><Relationship Id="rId29" Type="http://schemas.openxmlformats.org/officeDocument/2006/relationships/slideLayout" Target="../slideLayouts/slideLayout3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7" y="8221"/>
            <a:ext cx="935478" cy="5646179"/>
            <a:chOff x="12618967" y="8385"/>
            <a:chExt cx="954236" cy="575858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3010703" y="258334"/>
              <a:ext cx="79816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834159" y="4228746"/>
              <a:ext cx="2472319"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49052584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34" r:id="rId52"/>
    <p:sldLayoutId id="2147483735" r:id="rId53"/>
    <p:sldLayoutId id="2147483736" r:id="rId54"/>
    <p:sldLayoutId id="2147483737" r:id="rId55"/>
    <p:sldLayoutId id="2147483738" r:id="rId56"/>
    <p:sldLayoutId id="2147483739" r:id="rId57"/>
    <p:sldLayoutId id="2147483740" r:id="rId5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5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3.xml"/><Relationship Id="rId2"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smtClean="0"/>
              <a:t>Polyglot Persistence</a:t>
            </a:r>
            <a:endParaRPr lang="en-US" dirty="0"/>
          </a:p>
        </p:txBody>
      </p:sp>
      <p:sp>
        <p:nvSpPr>
          <p:cNvPr id="6" name="Text Placeholder 4"/>
          <p:cNvSpPr txBox="1">
            <a:spLocks/>
          </p:cNvSpPr>
          <p:nvPr/>
        </p:nvSpPr>
        <p:spPr>
          <a:xfrm>
            <a:off x="274701" y="3955786"/>
            <a:ext cx="10058337" cy="18280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David Makogon, Microsoft</a:t>
            </a:r>
          </a:p>
          <a:p>
            <a:pPr marL="0" indent="0">
              <a:buNone/>
            </a:pPr>
            <a:r>
              <a:rPr lang="en-US" dirty="0" smtClean="0"/>
              <a:t>@</a:t>
            </a:r>
            <a:r>
              <a:rPr lang="en-US" dirty="0" err="1" smtClean="0"/>
              <a:t>dmakogon</a:t>
            </a:r>
            <a:endParaRPr lang="en-US" dirty="0" smtClean="0"/>
          </a:p>
          <a:p>
            <a:endParaRPr lang="en-US" dirty="0"/>
          </a:p>
        </p:txBody>
      </p:sp>
      <p:sp>
        <p:nvSpPr>
          <p:cNvPr id="7" name="Text Placeholder 4"/>
          <p:cNvSpPr txBox="1">
            <a:spLocks/>
          </p:cNvSpPr>
          <p:nvPr/>
        </p:nvSpPr>
        <p:spPr>
          <a:xfrm>
            <a:off x="274701" y="460733"/>
            <a:ext cx="10058337" cy="104026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smtClean="0"/>
              <a:t>#</a:t>
            </a:r>
            <a:r>
              <a:rPr lang="en-US" dirty="0" err="1" smtClean="0"/>
              <a:t>DecodedConf</a:t>
            </a:r>
            <a:endParaRPr lang="en-US" dirty="0"/>
          </a:p>
        </p:txBody>
      </p:sp>
      <p:pic>
        <p:nvPicPr>
          <p:cNvPr id="3" name="Picture 2"/>
          <p:cNvPicPr>
            <a:picLocks noChangeAspect="1"/>
          </p:cNvPicPr>
          <p:nvPr/>
        </p:nvPicPr>
        <p:blipFill>
          <a:blip r:embed="rId3"/>
          <a:stretch>
            <a:fillRect/>
          </a:stretch>
        </p:blipFill>
        <p:spPr>
          <a:xfrm>
            <a:off x="7264399" y="3180689"/>
            <a:ext cx="4792133" cy="3594100"/>
          </a:xfrm>
          <a:prstGeom prst="rect">
            <a:avLst/>
          </a:prstGeom>
        </p:spPr>
      </p:pic>
      <p:pic>
        <p:nvPicPr>
          <p:cNvPr id="8" name="Picture 7"/>
          <p:cNvPicPr>
            <a:picLocks noChangeAspect="1"/>
          </p:cNvPicPr>
          <p:nvPr/>
        </p:nvPicPr>
        <p:blipFill>
          <a:blip r:embed="rId4"/>
          <a:stretch>
            <a:fillRect/>
          </a:stretch>
        </p:blipFill>
        <p:spPr>
          <a:xfrm>
            <a:off x="6582832" y="238743"/>
            <a:ext cx="5473700" cy="1790700"/>
          </a:xfrm>
          <a:prstGeom prst="rect">
            <a:avLst/>
          </a:prstGeom>
        </p:spPr>
      </p:pic>
    </p:spTree>
    <p:extLst>
      <p:ext uri="{BB962C8B-B14F-4D97-AF65-F5344CB8AC3E}">
        <p14:creationId xmlns:p14="http://schemas.microsoft.com/office/powerpoint/2010/main" val="8976925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databases</a:t>
            </a:r>
            <a:endParaRPr lang="en-US" dirty="0"/>
          </a:p>
        </p:txBody>
      </p:sp>
    </p:spTree>
    <p:extLst>
      <p:ext uri="{BB962C8B-B14F-4D97-AF65-F5344CB8AC3E}">
        <p14:creationId xmlns:p14="http://schemas.microsoft.com/office/powerpoint/2010/main" val="15439915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key/value store?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990" y="1512570"/>
            <a:ext cx="4187190" cy="4187190"/>
          </a:xfrm>
          <a:prstGeom prst="rect">
            <a:avLst/>
          </a:prstGeom>
        </p:spPr>
      </p:pic>
      <p:sp>
        <p:nvSpPr>
          <p:cNvPr id="6" name="TextBox 5"/>
          <p:cNvSpPr txBox="1"/>
          <p:nvPr/>
        </p:nvSpPr>
        <p:spPr>
          <a:xfrm>
            <a:off x="1121632" y="2369880"/>
            <a:ext cx="4295215" cy="769441"/>
          </a:xfrm>
          <a:prstGeom prst="rect">
            <a:avLst/>
          </a:prstGeom>
          <a:noFill/>
        </p:spPr>
        <p:txBody>
          <a:bodyPr wrap="none" rtlCol="0">
            <a:spAutoFit/>
          </a:bodyPr>
          <a:lstStyle/>
          <a:p>
            <a:r>
              <a:rPr lang="en-US" sz="4400" dirty="0" smtClean="0"/>
              <a:t>Effectively, this -&gt; </a:t>
            </a:r>
            <a:endParaRPr lang="en-US" sz="4400" dirty="0"/>
          </a:p>
        </p:txBody>
      </p:sp>
      <p:sp>
        <p:nvSpPr>
          <p:cNvPr id="7" name="TextBox 6"/>
          <p:cNvSpPr txBox="1"/>
          <p:nvPr/>
        </p:nvSpPr>
        <p:spPr>
          <a:xfrm>
            <a:off x="1121632" y="4297262"/>
            <a:ext cx="5102102" cy="1938992"/>
          </a:xfrm>
          <a:prstGeom prst="rect">
            <a:avLst/>
          </a:prstGeom>
          <a:noFill/>
        </p:spPr>
        <p:txBody>
          <a:bodyPr wrap="none" rtlCol="0">
            <a:spAutoFit/>
          </a:bodyPr>
          <a:lstStyle/>
          <a:p>
            <a:r>
              <a:rPr lang="en-US" sz="4000" dirty="0" smtClean="0"/>
              <a:t>You </a:t>
            </a:r>
            <a:r>
              <a:rPr lang="en-US" sz="4000" dirty="0" smtClean="0"/>
              <a:t>search for a  Key</a:t>
            </a:r>
            <a:r>
              <a:rPr lang="en-US" sz="4000" dirty="0" smtClean="0"/>
              <a:t/>
            </a:r>
            <a:br>
              <a:rPr lang="en-US" sz="4000" dirty="0" smtClean="0"/>
            </a:br>
            <a:r>
              <a:rPr lang="en-US" sz="4000" dirty="0" smtClean="0"/>
              <a:t>to find an </a:t>
            </a:r>
            <a:r>
              <a:rPr lang="en-US" sz="4000" i="1" dirty="0" smtClean="0"/>
              <a:t>opaque value</a:t>
            </a:r>
            <a:r>
              <a:rPr lang="en-US" sz="4000" dirty="0" smtClean="0"/>
              <a:t/>
            </a:r>
            <a:br>
              <a:rPr lang="en-US" sz="4000" dirty="0" smtClean="0"/>
            </a:br>
            <a:endParaRPr lang="en-US" sz="4000" u="sng" dirty="0"/>
          </a:p>
        </p:txBody>
      </p:sp>
    </p:spTree>
    <p:extLst>
      <p:ext uri="{BB962C8B-B14F-4D97-AF65-F5344CB8AC3E}">
        <p14:creationId xmlns:p14="http://schemas.microsoft.com/office/powerpoint/2010/main" val="140095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Key/Value store?</a:t>
            </a:r>
            <a:endParaRPr lang="en-US" dirty="0"/>
          </a:p>
        </p:txBody>
      </p:sp>
      <p:sp>
        <p:nvSpPr>
          <p:cNvPr id="3" name="Content Placeholder 2"/>
          <p:cNvSpPr>
            <a:spLocks noGrp="1"/>
          </p:cNvSpPr>
          <p:nvPr>
            <p:ph type="body" sz="quarter" idx="10"/>
          </p:nvPr>
        </p:nvSpPr>
        <p:spPr/>
        <p:txBody>
          <a:bodyPr/>
          <a:lstStyle/>
          <a:p>
            <a:r>
              <a:rPr lang="en-US" dirty="0" smtClean="0"/>
              <a:t>Very rapid, discreet look-ups</a:t>
            </a:r>
          </a:p>
          <a:p>
            <a:r>
              <a:rPr lang="en-US" dirty="0" smtClean="0"/>
              <a:t>When you always know the </a:t>
            </a:r>
            <a:r>
              <a:rPr lang="en-US" u="sng" dirty="0" smtClean="0"/>
              <a:t>Key</a:t>
            </a:r>
          </a:p>
          <a:p>
            <a:r>
              <a:rPr lang="en-US" dirty="0" smtClean="0"/>
              <a:t>When you only ever query by </a:t>
            </a:r>
            <a:r>
              <a:rPr lang="en-US" u="sng" dirty="0" smtClean="0"/>
              <a:t>Key</a:t>
            </a:r>
          </a:p>
        </p:txBody>
      </p:sp>
    </p:spTree>
    <p:extLst>
      <p:ext uri="{BB962C8B-B14F-4D97-AF65-F5344CB8AC3E}">
        <p14:creationId xmlns:p14="http://schemas.microsoft.com/office/powerpoint/2010/main" val="19272028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a:t>
            </a:r>
            <a:endParaRPr lang="en-US" dirty="0"/>
          </a:p>
        </p:txBody>
      </p:sp>
      <p:sp>
        <p:nvSpPr>
          <p:cNvPr id="3" name="Content Placeholder 2"/>
          <p:cNvSpPr>
            <a:spLocks noGrp="1"/>
          </p:cNvSpPr>
          <p:nvPr>
            <p:ph type="body" sz="quarter" idx="10"/>
          </p:nvPr>
        </p:nvSpPr>
        <p:spPr/>
        <p:txBody>
          <a:bodyPr/>
          <a:lstStyle/>
          <a:p>
            <a:r>
              <a:rPr lang="en-US" dirty="0" smtClean="0"/>
              <a:t>Searching on properties within the </a:t>
            </a:r>
            <a:r>
              <a:rPr lang="en-US" u="sng" dirty="0" smtClean="0"/>
              <a:t>Value</a:t>
            </a:r>
          </a:p>
          <a:p>
            <a:r>
              <a:rPr lang="en-US" dirty="0" smtClean="0"/>
              <a:t>Complex queries</a:t>
            </a:r>
          </a:p>
        </p:txBody>
      </p:sp>
    </p:spTree>
    <p:extLst>
      <p:ext uri="{BB962C8B-B14F-4D97-AF65-F5344CB8AC3E}">
        <p14:creationId xmlns:p14="http://schemas.microsoft.com/office/powerpoint/2010/main" val="19374542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5457007"/>
          </a:xfrm>
        </p:spPr>
        <p:txBody>
          <a:bodyPr/>
          <a:lstStyle/>
          <a:p>
            <a:r>
              <a:rPr lang="en-US" sz="4000" dirty="0" err="1" smtClean="0"/>
              <a:t>PaaS</a:t>
            </a:r>
            <a:endParaRPr lang="en-US" sz="4000" dirty="0"/>
          </a:p>
          <a:p>
            <a:pPr lvl="2"/>
            <a:r>
              <a:rPr lang="en-US" sz="3600" dirty="0" smtClean="0"/>
              <a:t>Azure Table Storage</a:t>
            </a:r>
          </a:p>
          <a:p>
            <a:pPr lvl="2"/>
            <a:r>
              <a:rPr lang="en-US" sz="3600" dirty="0" err="1" smtClean="0"/>
              <a:t>Redis</a:t>
            </a:r>
            <a:r>
              <a:rPr lang="en-US" sz="3600" dirty="0" smtClean="0"/>
              <a:t> Cache service</a:t>
            </a:r>
            <a:endParaRPr lang="en-US" dirty="0" smtClean="0"/>
          </a:p>
          <a:p>
            <a:r>
              <a:rPr lang="en-US" dirty="0" err="1" smtClean="0"/>
              <a:t>IaaS</a:t>
            </a:r>
            <a:endParaRPr lang="en-US" dirty="0" smtClean="0"/>
          </a:p>
          <a:p>
            <a:pPr lvl="2"/>
            <a:r>
              <a:rPr lang="en-US" sz="3600" dirty="0" err="1" smtClean="0"/>
              <a:t>Redis</a:t>
            </a:r>
            <a:endParaRPr lang="en-US" sz="3600" dirty="0" smtClean="0"/>
          </a:p>
          <a:p>
            <a:pPr lvl="2"/>
            <a:r>
              <a:rPr lang="en-US" sz="3600" dirty="0" err="1" smtClean="0"/>
              <a:t>Riak</a:t>
            </a:r>
            <a:endParaRPr lang="en-US" sz="3600" dirty="0" smtClean="0"/>
          </a:p>
          <a:p>
            <a:pPr lvl="2"/>
            <a:r>
              <a:rPr lang="en-US" sz="3600" dirty="0" err="1" smtClean="0"/>
              <a:t>Memcached</a:t>
            </a:r>
            <a:endParaRPr lang="en-US" sz="3600" dirty="0" smtClean="0"/>
          </a:p>
          <a:p>
            <a:pPr lvl="2"/>
            <a:r>
              <a:rPr lang="en-US" sz="3600" dirty="0" smtClean="0"/>
              <a:t>And so many more ….</a:t>
            </a:r>
          </a:p>
          <a:p>
            <a:pPr lvl="1"/>
            <a:endParaRPr lang="en-US" dirty="0"/>
          </a:p>
        </p:txBody>
      </p:sp>
    </p:spTree>
    <p:extLst>
      <p:ext uri="{BB962C8B-B14F-4D97-AF65-F5344CB8AC3E}">
        <p14:creationId xmlns:p14="http://schemas.microsoft.com/office/powerpoint/2010/main" val="7692268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 key/value database</a:t>
            </a:r>
            <a:endParaRPr lang="en-US" dirty="0"/>
          </a:p>
        </p:txBody>
      </p:sp>
    </p:spTree>
    <p:extLst>
      <p:ext uri="{BB962C8B-B14F-4D97-AF65-F5344CB8AC3E}">
        <p14:creationId xmlns:p14="http://schemas.microsoft.com/office/powerpoint/2010/main" val="13556483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databases</a:t>
            </a:r>
            <a:endParaRPr lang="en-US" dirty="0"/>
          </a:p>
        </p:txBody>
      </p:sp>
    </p:spTree>
    <p:extLst>
      <p:ext uri="{BB962C8B-B14F-4D97-AF65-F5344CB8AC3E}">
        <p14:creationId xmlns:p14="http://schemas.microsoft.com/office/powerpoint/2010/main" val="47087245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492982" y="2854057"/>
            <a:ext cx="5446363" cy="584775"/>
          </a:xfrm>
          <a:prstGeom prst="rect">
            <a:avLst/>
          </a:prstGeom>
          <a:noFill/>
        </p:spPr>
        <p:txBody>
          <a:bodyPr wrap="none" rtlCol="0">
            <a:spAutoFit/>
          </a:bodyPr>
          <a:lstStyle/>
          <a:p>
            <a:r>
              <a:rPr lang="en-US" sz="3200" u="sng" dirty="0" smtClean="0"/>
              <a:t>NOT</a:t>
            </a:r>
            <a:r>
              <a:rPr lang="en-US" sz="3200" dirty="0" smtClean="0"/>
              <a:t> for this kind of document !</a:t>
            </a:r>
            <a:endParaRPr lang="en-US" sz="3200" dirty="0"/>
          </a:p>
        </p:txBody>
      </p:sp>
      <p:pic>
        <p:nvPicPr>
          <p:cNvPr id="2" name="Picture 1"/>
          <p:cNvPicPr>
            <a:picLocks noChangeAspect="1"/>
          </p:cNvPicPr>
          <p:nvPr/>
        </p:nvPicPr>
        <p:blipFill>
          <a:blip r:embed="rId2"/>
          <a:stretch>
            <a:fillRect/>
          </a:stretch>
        </p:blipFill>
        <p:spPr>
          <a:xfrm>
            <a:off x="8954120" y="854961"/>
            <a:ext cx="2970960" cy="2970960"/>
          </a:xfrm>
          <a:prstGeom prst="rect">
            <a:avLst/>
          </a:prstGeom>
        </p:spPr>
      </p:pic>
      <p:pic>
        <p:nvPicPr>
          <p:cNvPr id="4" name="Picture 3"/>
          <p:cNvPicPr>
            <a:picLocks noChangeAspect="1"/>
          </p:cNvPicPr>
          <p:nvPr/>
        </p:nvPicPr>
        <p:blipFill>
          <a:blip r:embed="rId3"/>
          <a:stretch>
            <a:fillRect/>
          </a:stretch>
        </p:blipFill>
        <p:spPr>
          <a:xfrm>
            <a:off x="6191310" y="1746773"/>
            <a:ext cx="2850654" cy="2799342"/>
          </a:xfrm>
          <a:prstGeom prst="rect">
            <a:avLst/>
          </a:prstGeom>
        </p:spPr>
      </p:pic>
      <p:pic>
        <p:nvPicPr>
          <p:cNvPr id="5" name="Picture 4"/>
          <p:cNvPicPr>
            <a:picLocks noChangeAspect="1"/>
          </p:cNvPicPr>
          <p:nvPr/>
        </p:nvPicPr>
        <p:blipFill>
          <a:blip r:embed="rId4"/>
          <a:stretch>
            <a:fillRect/>
          </a:stretch>
        </p:blipFill>
        <p:spPr>
          <a:xfrm>
            <a:off x="8465609" y="4185976"/>
            <a:ext cx="2530894" cy="2530894"/>
          </a:xfrm>
          <a:prstGeom prst="rect">
            <a:avLst/>
          </a:prstGeom>
        </p:spPr>
      </p:pic>
    </p:spTree>
    <p:extLst>
      <p:ext uri="{BB962C8B-B14F-4D97-AF65-F5344CB8AC3E}">
        <p14:creationId xmlns:p14="http://schemas.microsoft.com/office/powerpoint/2010/main" val="5045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document database?</a:t>
            </a:r>
            <a:endParaRPr lang="en-US" dirty="0"/>
          </a:p>
        </p:txBody>
      </p:sp>
      <p:sp>
        <p:nvSpPr>
          <p:cNvPr id="9" name="TextBox 8"/>
          <p:cNvSpPr txBox="1"/>
          <p:nvPr/>
        </p:nvSpPr>
        <p:spPr>
          <a:xfrm>
            <a:off x="368291" y="3164682"/>
            <a:ext cx="4694106" cy="584775"/>
          </a:xfrm>
          <a:prstGeom prst="rect">
            <a:avLst/>
          </a:prstGeom>
          <a:noFill/>
        </p:spPr>
        <p:txBody>
          <a:bodyPr wrap="none" rtlCol="0">
            <a:spAutoFit/>
          </a:bodyPr>
          <a:lstStyle/>
          <a:p>
            <a:r>
              <a:rPr lang="en-US" sz="3200" dirty="0" smtClean="0"/>
              <a:t>For </a:t>
            </a:r>
            <a:r>
              <a:rPr lang="en-US" sz="3200" u="sng" dirty="0" smtClean="0"/>
              <a:t>this </a:t>
            </a:r>
            <a:r>
              <a:rPr lang="en-US" sz="3200" dirty="0" smtClean="0"/>
              <a:t>kind of document -</a:t>
            </a:r>
            <a:endParaRPr lang="en-US" sz="3200" dirty="0"/>
          </a:p>
        </p:txBody>
      </p:sp>
      <p:sp>
        <p:nvSpPr>
          <p:cNvPr id="10" name="TextBox 9"/>
          <p:cNvSpPr txBox="1"/>
          <p:nvPr/>
        </p:nvSpPr>
        <p:spPr>
          <a:xfrm>
            <a:off x="4854579" y="1121011"/>
            <a:ext cx="6531745" cy="5173724"/>
          </a:xfrm>
          <a:prstGeom prst="rect">
            <a:avLst/>
          </a:prstGeom>
          <a:noFill/>
        </p:spPr>
        <p:txBody>
          <a:bodyPr wrap="square" lIns="182880" tIns="146304" rIns="182880" bIns="146304" rtlCol="0">
            <a:sp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“id": “13244_user",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"firstName": "John",</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"lastName": "Smith",</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"age": 25,</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"address":</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"streetAddress": "21 2nd </a:t>
            </a:r>
            <a:r>
              <a:rPr kumimoji="0" lang="en-US" sz="2000" b="1" i="0" u="none" strike="noStrike" kern="600" cap="none" spc="0" normalizeH="0" baseline="0" noProof="0" dirty="0" err="1" smtClean="0">
                <a:ln>
                  <a:noFill/>
                </a:ln>
                <a:effectLst/>
                <a:uLnTx/>
                <a:uFillTx/>
                <a:latin typeface="Courier New" panose="02070309020205020404" pitchFamily="49" charset="0"/>
                <a:cs typeface="Courier New" panose="02070309020205020404" pitchFamily="49" charset="0"/>
              </a:rPr>
              <a:t>Str</a:t>
            </a: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"city": "New York",</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"state": "NY",</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"postalCode": "10021"</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     “mobileNumber": "212 555-1234"</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2000" b="1" i="0" u="none" strike="noStrike" kern="600" cap="none" spc="0" normalizeH="0" baseline="0" noProof="0" dirty="0" smtClean="0">
                <a:ln>
                  <a:noFill/>
                </a:ln>
                <a:effectLst/>
                <a:uLnTx/>
                <a:uFillTx/>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32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Developer Appeal</a:t>
            </a:r>
            <a:endParaRPr lang="en-US" dirty="0"/>
          </a:p>
        </p:txBody>
      </p:sp>
      <p:sp>
        <p:nvSpPr>
          <p:cNvPr id="6" name="Text Placeholder 5"/>
          <p:cNvSpPr>
            <a:spLocks noGrp="1"/>
          </p:cNvSpPr>
          <p:nvPr>
            <p:ph type="body" sz="quarter" idx="10"/>
          </p:nvPr>
        </p:nvSpPr>
        <p:spPr>
          <a:xfrm>
            <a:off x="269239" y="1189177"/>
            <a:ext cx="11653523" cy="2511457"/>
          </a:xfrm>
        </p:spPr>
        <p:txBody>
          <a:bodyPr/>
          <a:lstStyle/>
          <a:p>
            <a:r>
              <a:rPr lang="en-US" sz="3600" dirty="0"/>
              <a:t>Promotes code first development</a:t>
            </a:r>
          </a:p>
          <a:p>
            <a:r>
              <a:rPr lang="en-US" sz="3600" dirty="0"/>
              <a:t>Resilient to iterative schema changes</a:t>
            </a:r>
          </a:p>
          <a:p>
            <a:r>
              <a:rPr lang="en-US" sz="3600" dirty="0"/>
              <a:t>Richer </a:t>
            </a:r>
            <a:r>
              <a:rPr lang="en-US" sz="3600" dirty="0" smtClean="0"/>
              <a:t>query </a:t>
            </a:r>
            <a:r>
              <a:rPr lang="en-US" sz="3600" dirty="0"/>
              <a:t>and </a:t>
            </a:r>
            <a:r>
              <a:rPr lang="en-US" sz="3600" dirty="0" smtClean="0"/>
              <a:t>indexing </a:t>
            </a:r>
            <a:r>
              <a:rPr lang="en-US" sz="3600" dirty="0"/>
              <a:t>(compared to KV stores) </a:t>
            </a:r>
          </a:p>
          <a:p>
            <a:r>
              <a:rPr lang="en-US" sz="3600" dirty="0"/>
              <a:t>Low impedance as object </a:t>
            </a:r>
            <a:r>
              <a:rPr lang="en-US" sz="3600" dirty="0" smtClean="0"/>
              <a:t>/ JSON </a:t>
            </a:r>
            <a:r>
              <a:rPr lang="en-US" sz="3600" dirty="0"/>
              <a:t>store; no ORM </a:t>
            </a:r>
            <a:r>
              <a:rPr lang="en-US" sz="3600" dirty="0" smtClean="0"/>
              <a:t>required</a:t>
            </a:r>
            <a:endParaRPr lang="en-US" sz="3600" dirty="0"/>
          </a:p>
        </p:txBody>
      </p:sp>
      <p:sp>
        <p:nvSpPr>
          <p:cNvPr id="2" name="Cloud 1"/>
          <p:cNvSpPr/>
          <p:nvPr/>
        </p:nvSpPr>
        <p:spPr bwMode="auto">
          <a:xfrm>
            <a:off x="8561169" y="4460208"/>
            <a:ext cx="3361594" cy="2180981"/>
          </a:xfrm>
          <a:prstGeom prst="cloud">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0615475" y="4848340"/>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10876933" y="5072445"/>
            <a:ext cx="522914" cy="522914"/>
          </a:xfrm>
          <a:prstGeom prst="can">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8859977" y="4862845"/>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lumMod val="75000"/>
                  </a:schemeClr>
                </a:solidFill>
              </a:rPr>
              <a:t>I</a:t>
            </a:r>
          </a:p>
          <a:p>
            <a:pPr>
              <a:lnSpc>
                <a:spcPct val="90000"/>
              </a:lnSpc>
              <a:spcAft>
                <a:spcPts val="588"/>
              </a:spcAft>
            </a:pPr>
            <a:r>
              <a:rPr lang="en-US" sz="1961" dirty="0">
                <a:solidFill>
                  <a:schemeClr val="bg1">
                    <a:lumMod val="75000"/>
                  </a:schemeClr>
                </a:solidFill>
              </a:rPr>
              <a:t>developers</a:t>
            </a:r>
          </a:p>
        </p:txBody>
      </p:sp>
      <p:sp>
        <p:nvSpPr>
          <p:cNvPr id="11" name="Heart 10"/>
          <p:cNvSpPr/>
          <p:nvPr/>
        </p:nvSpPr>
        <p:spPr bwMode="auto">
          <a:xfrm>
            <a:off x="9223576" y="4957937"/>
            <a:ext cx="448212" cy="359005"/>
          </a:xfrm>
          <a:prstGeom prst="hear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72397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food</a:t>
            </a:r>
            <a:r>
              <a:rPr lang="is-IS" dirty="0" smtClean="0"/>
              <a:t>…</a:t>
            </a:r>
            <a:endParaRPr lang="en-US" dirty="0"/>
          </a:p>
        </p:txBody>
      </p:sp>
      <p:sp>
        <p:nvSpPr>
          <p:cNvPr id="7" name="Content Placeholder 6"/>
          <p:cNvSpPr>
            <a:spLocks noGrp="1"/>
          </p:cNvSpPr>
          <p:nvPr>
            <p:ph type="body" sz="quarter" idx="10"/>
          </p:nvPr>
        </p:nvSpPr>
        <p:spPr/>
        <p:txBody>
          <a:bodyPr>
            <a:normAutofit fontScale="25000" lnSpcReduction="20000"/>
          </a:bodyPr>
          <a:lstStyle/>
          <a:p>
            <a:pPr marL="0" indent="0">
              <a:buNone/>
            </a:pPr>
            <a:endParaRPr lang="en-GB" sz="16000" dirty="0" smtClean="0"/>
          </a:p>
          <a:p>
            <a:pPr marL="0" indent="0">
              <a:buNone/>
            </a:pPr>
            <a:r>
              <a:rPr lang="en-GB" sz="16000" dirty="0" smtClean="0"/>
              <a:t>The </a:t>
            </a:r>
            <a:r>
              <a:rPr lang="en-GB" sz="16000" dirty="0"/>
              <a:t>d</a:t>
            </a:r>
            <a:r>
              <a:rPr lang="en-GB" sz="16000" dirty="0" smtClean="0"/>
              <a:t>ata landscape</a:t>
            </a:r>
          </a:p>
          <a:p>
            <a:pPr marL="0" indent="0">
              <a:buNone/>
            </a:pPr>
            <a:r>
              <a:rPr lang="en-GB" sz="16000" dirty="0" smtClean="0"/>
              <a:t>Azure and data</a:t>
            </a:r>
          </a:p>
          <a:p>
            <a:pPr marL="0" indent="0">
              <a:buNone/>
            </a:pPr>
            <a:r>
              <a:rPr lang="en-GB" sz="16000" dirty="0" smtClean="0"/>
              <a:t>The database types</a:t>
            </a:r>
          </a:p>
          <a:p>
            <a:pPr marL="0" indent="0">
              <a:buNone/>
            </a:pPr>
            <a:r>
              <a:rPr lang="en-GB" sz="16000" dirty="0" smtClean="0"/>
              <a:t>Polyglot persistence</a:t>
            </a:r>
            <a:endParaRPr lang="en-GB" sz="12800" dirty="0" smtClean="0"/>
          </a:p>
        </p:txBody>
      </p:sp>
    </p:spTree>
    <p:extLst>
      <p:ext uri="{BB962C8B-B14F-4D97-AF65-F5344CB8AC3E}">
        <p14:creationId xmlns:p14="http://schemas.microsoft.com/office/powerpoint/2010/main" val="3183499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 and Applicability</a:t>
            </a:r>
            <a:endParaRPr lang="en-US" dirty="0"/>
          </a:p>
        </p:txBody>
      </p:sp>
      <p:sp>
        <p:nvSpPr>
          <p:cNvPr id="6" name="Text Placeholder 5"/>
          <p:cNvSpPr>
            <a:spLocks noGrp="1"/>
          </p:cNvSpPr>
          <p:nvPr>
            <p:ph type="body" sz="quarter" idx="10"/>
          </p:nvPr>
        </p:nvSpPr>
        <p:spPr>
          <a:xfrm>
            <a:off x="269239" y="1189177"/>
            <a:ext cx="11653523" cy="3730252"/>
          </a:xfrm>
        </p:spPr>
        <p:txBody>
          <a:bodyPr/>
          <a:lstStyle/>
          <a:p>
            <a:r>
              <a:rPr lang="en-US" sz="3600" dirty="0"/>
              <a:t>Mobile and </a:t>
            </a:r>
            <a:r>
              <a:rPr lang="en-US" sz="3600" dirty="0" smtClean="0"/>
              <a:t>Web</a:t>
            </a:r>
            <a:endParaRPr lang="en-US" sz="3600" dirty="0"/>
          </a:p>
          <a:p>
            <a:r>
              <a:rPr lang="en-US" sz="3600" dirty="0"/>
              <a:t>User data </a:t>
            </a:r>
            <a:r>
              <a:rPr lang="en-US" sz="3600" dirty="0" smtClean="0"/>
              <a:t>store</a:t>
            </a:r>
          </a:p>
          <a:p>
            <a:r>
              <a:rPr lang="en-US" sz="3600" dirty="0" err="1" smtClean="0"/>
              <a:t>IoT</a:t>
            </a:r>
            <a:r>
              <a:rPr lang="en-US" sz="3600" dirty="0" smtClean="0"/>
              <a:t> scenarios</a:t>
            </a:r>
          </a:p>
          <a:p>
            <a:r>
              <a:rPr lang="en-US" sz="3600" dirty="0" smtClean="0"/>
              <a:t>Event </a:t>
            </a:r>
            <a:r>
              <a:rPr lang="en-US" sz="3600" dirty="0"/>
              <a:t>workflow and logging</a:t>
            </a:r>
          </a:p>
          <a:p>
            <a:r>
              <a:rPr lang="en-US" sz="3600" dirty="0"/>
              <a:t>Data ingestion and </a:t>
            </a:r>
            <a:r>
              <a:rPr lang="en-US" sz="3600" dirty="0" smtClean="0"/>
              <a:t>presentation</a:t>
            </a:r>
            <a:endParaRPr lang="en-US" sz="3600" dirty="0"/>
          </a:p>
          <a:p>
            <a:r>
              <a:rPr lang="en-US" sz="3600" dirty="0"/>
              <a:t>Product catalogs </a:t>
            </a:r>
          </a:p>
        </p:txBody>
      </p:sp>
    </p:spTree>
    <p:extLst>
      <p:ext uri="{BB962C8B-B14F-4D97-AF65-F5344CB8AC3E}">
        <p14:creationId xmlns:p14="http://schemas.microsoft.com/office/powerpoint/2010/main" val="12425460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optimal use</a:t>
            </a:r>
            <a:endParaRPr lang="en-US" dirty="0"/>
          </a:p>
        </p:txBody>
      </p:sp>
      <p:sp>
        <p:nvSpPr>
          <p:cNvPr id="3" name="Content Placeholder 2"/>
          <p:cNvSpPr>
            <a:spLocks noGrp="1"/>
          </p:cNvSpPr>
          <p:nvPr>
            <p:ph type="body" sz="quarter" idx="10"/>
          </p:nvPr>
        </p:nvSpPr>
        <p:spPr>
          <a:xfrm>
            <a:off x="269239" y="1189177"/>
            <a:ext cx="11653523" cy="2511457"/>
          </a:xfrm>
        </p:spPr>
        <p:txBody>
          <a:bodyPr/>
          <a:lstStyle/>
          <a:p>
            <a:r>
              <a:rPr lang="en-US" sz="3600" dirty="0"/>
              <a:t>C</a:t>
            </a:r>
            <a:r>
              <a:rPr lang="en-US" sz="3600" dirty="0" smtClean="0"/>
              <a:t>omplex relational data</a:t>
            </a:r>
          </a:p>
          <a:p>
            <a:r>
              <a:rPr lang="en-US" sz="3600" dirty="0" smtClean="0"/>
              <a:t>Complex map/reduce aggregations</a:t>
            </a:r>
          </a:p>
          <a:p>
            <a:r>
              <a:rPr lang="en-US" sz="3600" dirty="0" smtClean="0"/>
              <a:t>Distributed transactions</a:t>
            </a:r>
          </a:p>
          <a:p>
            <a:r>
              <a:rPr lang="en-US" sz="3600" dirty="0" smtClean="0"/>
              <a:t>OLAP</a:t>
            </a:r>
            <a:endParaRPr lang="en-US" sz="3600" dirty="0"/>
          </a:p>
        </p:txBody>
      </p:sp>
    </p:spTree>
    <p:extLst>
      <p:ext uri="{BB962C8B-B14F-4D97-AF65-F5344CB8AC3E}">
        <p14:creationId xmlns:p14="http://schemas.microsoft.com/office/powerpoint/2010/main" val="992990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41" y="1189176"/>
            <a:ext cx="5838261" cy="3653821"/>
          </a:xfrm>
        </p:spPr>
        <p:txBody>
          <a:bodyPr/>
          <a:lstStyle/>
          <a:p>
            <a:r>
              <a:rPr lang="en-US" sz="4000" dirty="0" err="1" smtClean="0"/>
              <a:t>PaaS</a:t>
            </a:r>
            <a:endParaRPr lang="en-US" sz="4000" dirty="0" smtClean="0"/>
          </a:p>
          <a:p>
            <a:pPr lvl="2"/>
            <a:r>
              <a:rPr lang="en-US" sz="3600" dirty="0" smtClean="0"/>
              <a:t>Azure DocumentDB</a:t>
            </a:r>
          </a:p>
          <a:p>
            <a:pPr lvl="2"/>
            <a:r>
              <a:rPr lang="en-US" sz="3600" dirty="0" err="1" smtClean="0"/>
              <a:t>mLab</a:t>
            </a:r>
            <a:r>
              <a:rPr lang="en-US" sz="3600" dirty="0" smtClean="0"/>
              <a:t>, </a:t>
            </a:r>
            <a:r>
              <a:rPr lang="en-US" sz="3600" dirty="0" err="1" smtClean="0"/>
              <a:t>MongoDB</a:t>
            </a:r>
            <a:r>
              <a:rPr lang="en-US" sz="3600" dirty="0" smtClean="0"/>
              <a:t>, Compose</a:t>
            </a:r>
          </a:p>
          <a:p>
            <a:pPr lvl="2"/>
            <a:r>
              <a:rPr lang="en-US" sz="3600" dirty="0" err="1" smtClean="0"/>
              <a:t>RavenHQ</a:t>
            </a:r>
            <a:endParaRPr lang="en-US" sz="3600" dirty="0" smtClean="0"/>
          </a:p>
          <a:p>
            <a:endParaRPr lang="en-US" dirty="0"/>
          </a:p>
        </p:txBody>
      </p:sp>
      <p:sp>
        <p:nvSpPr>
          <p:cNvPr id="4" name="Text Placeholder 3"/>
          <p:cNvSpPr>
            <a:spLocks noGrp="1"/>
          </p:cNvSpPr>
          <p:nvPr>
            <p:ph type="body" sz="quarter" idx="11"/>
          </p:nvPr>
        </p:nvSpPr>
        <p:spPr>
          <a:xfrm>
            <a:off x="6544214" y="1189176"/>
            <a:ext cx="5378548" cy="4374018"/>
          </a:xfrm>
        </p:spPr>
        <p:txBody>
          <a:bodyPr/>
          <a:lstStyle/>
          <a:p>
            <a:r>
              <a:rPr lang="en-US" sz="4000" dirty="0" err="1"/>
              <a:t>Iaas</a:t>
            </a:r>
            <a:endParaRPr lang="en-US" sz="4000" dirty="0"/>
          </a:p>
          <a:p>
            <a:pPr lvl="2"/>
            <a:r>
              <a:rPr lang="en-US" sz="3600" dirty="0" err="1"/>
              <a:t>MongoDB</a:t>
            </a:r>
            <a:endParaRPr lang="en-US" sz="3600" dirty="0"/>
          </a:p>
          <a:p>
            <a:pPr lvl="2"/>
            <a:r>
              <a:rPr lang="en-US" sz="3600" dirty="0" err="1"/>
              <a:t>CouchDB</a:t>
            </a:r>
            <a:endParaRPr lang="en-US" sz="3600" dirty="0"/>
          </a:p>
          <a:p>
            <a:pPr lvl="2"/>
            <a:r>
              <a:rPr lang="en-US" sz="3600" dirty="0" err="1"/>
              <a:t>Couchbase</a:t>
            </a:r>
            <a:endParaRPr lang="en-US" sz="3600" dirty="0"/>
          </a:p>
          <a:p>
            <a:pPr lvl="2"/>
            <a:r>
              <a:rPr lang="en-US" sz="3600" dirty="0" err="1"/>
              <a:t>ArangoDB</a:t>
            </a:r>
            <a:endParaRPr lang="en-US" sz="3600" dirty="0"/>
          </a:p>
          <a:p>
            <a:pPr lvl="2"/>
            <a:r>
              <a:rPr lang="en-US" sz="3600" dirty="0"/>
              <a:t>And countless more …</a:t>
            </a:r>
          </a:p>
          <a:p>
            <a:endParaRPr lang="en-US" dirty="0"/>
          </a:p>
        </p:txBody>
      </p:sp>
    </p:spTree>
    <p:extLst>
      <p:ext uri="{BB962C8B-B14F-4D97-AF65-F5344CB8AC3E}">
        <p14:creationId xmlns:p14="http://schemas.microsoft.com/office/powerpoint/2010/main" val="128719243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a:t>
            </a:r>
            <a:r>
              <a:rPr lang="en-US" dirty="0" err="1" smtClean="0"/>
              <a:t>DocumentDB</a:t>
            </a:r>
            <a:endParaRPr lang="en-US" dirty="0"/>
          </a:p>
        </p:txBody>
      </p:sp>
      <p:sp>
        <p:nvSpPr>
          <p:cNvPr id="4" name="TextBox 3"/>
          <p:cNvSpPr txBox="1"/>
          <p:nvPr/>
        </p:nvSpPr>
        <p:spPr>
          <a:xfrm>
            <a:off x="667467" y="3345159"/>
            <a:ext cx="11524533" cy="523220"/>
          </a:xfrm>
          <a:prstGeom prst="rect">
            <a:avLst/>
          </a:prstGeom>
          <a:noFill/>
        </p:spPr>
        <p:txBody>
          <a:bodyPr wrap="square" rtlCol="0">
            <a:spAutoFit/>
          </a:bodyPr>
          <a:lstStyle/>
          <a:p>
            <a:r>
              <a:rPr lang="en-US" sz="2800" dirty="0">
                <a:latin typeface="Lucida Console" panose="020B0609040504020204" pitchFamily="49" charset="0"/>
              </a:rPr>
              <a:t>SELECT * FROM f WHERE f.id = "</a:t>
            </a:r>
            <a:r>
              <a:rPr lang="en-US" sz="2800" dirty="0" err="1">
                <a:latin typeface="Lucida Console" panose="020B0609040504020204" pitchFamily="49" charset="0"/>
              </a:rPr>
              <a:t>AndersonFamily</a:t>
            </a:r>
            <a:r>
              <a:rPr lang="en-US" sz="2800" dirty="0" smtClean="0">
                <a:latin typeface="Lucida Console" panose="020B0609040504020204" pitchFamily="49" charset="0"/>
              </a:rPr>
              <a:t>"</a:t>
            </a:r>
            <a:endParaRPr lang="en-US" sz="2800" dirty="0">
              <a:latin typeface="Lucida Console" panose="020B0609040504020204" pitchFamily="49" charset="0"/>
            </a:endParaRPr>
          </a:p>
        </p:txBody>
      </p:sp>
      <p:sp>
        <p:nvSpPr>
          <p:cNvPr id="5" name="TextBox 4"/>
          <p:cNvSpPr txBox="1"/>
          <p:nvPr/>
        </p:nvSpPr>
        <p:spPr>
          <a:xfrm>
            <a:off x="667466" y="4588940"/>
            <a:ext cx="11524533" cy="2062103"/>
          </a:xfrm>
          <a:prstGeom prst="rect">
            <a:avLst/>
          </a:prstGeom>
          <a:noFill/>
        </p:spPr>
        <p:txBody>
          <a:bodyPr wrap="square" rtlCol="0">
            <a:spAutoFit/>
          </a:bodyPr>
          <a:lstStyle/>
          <a:p>
            <a:r>
              <a:rPr lang="en-US" sz="2400" dirty="0" err="1">
                <a:solidFill>
                  <a:schemeClr val="tx2">
                    <a:lumMod val="60000"/>
                    <a:lumOff val="40000"/>
                  </a:schemeClr>
                </a:solidFill>
                <a:latin typeface="Lucida Console" panose="020B0609040504020204" pitchFamily="49" charset="0"/>
              </a:rPr>
              <a:t>var</a:t>
            </a:r>
            <a:r>
              <a:rPr lang="en-US" sz="2400" dirty="0">
                <a:solidFill>
                  <a:schemeClr val="tx2">
                    <a:lumMod val="60000"/>
                    <a:lumOff val="40000"/>
                  </a:schemeClr>
                </a:solidFill>
                <a:latin typeface="Lucida Console" panose="020B0609040504020204" pitchFamily="49" charset="0"/>
              </a:rPr>
              <a:t> </a:t>
            </a:r>
            <a:r>
              <a:rPr lang="en-US" sz="2400" dirty="0">
                <a:latin typeface="Lucida Console" panose="020B0609040504020204" pitchFamily="49" charset="0"/>
              </a:rPr>
              <a:t>query = </a:t>
            </a:r>
            <a:r>
              <a:rPr lang="en-US" sz="2400" dirty="0">
                <a:solidFill>
                  <a:schemeClr val="tx2">
                    <a:lumMod val="60000"/>
                    <a:lumOff val="40000"/>
                  </a:schemeClr>
                </a:solidFill>
                <a:latin typeface="Lucida Console" panose="020B0609040504020204" pitchFamily="49" charset="0"/>
              </a:rPr>
              <a:t>from</a:t>
            </a:r>
            <a:r>
              <a:rPr lang="en-US" sz="2400" dirty="0">
                <a:latin typeface="Lucida Console" panose="020B0609040504020204" pitchFamily="49" charset="0"/>
              </a:rPr>
              <a:t> f </a:t>
            </a:r>
            <a:r>
              <a:rPr lang="en-US" sz="2400" dirty="0">
                <a:solidFill>
                  <a:schemeClr val="tx2">
                    <a:lumMod val="60000"/>
                    <a:lumOff val="40000"/>
                  </a:schemeClr>
                </a:solidFill>
                <a:latin typeface="Lucida Console" panose="020B0609040504020204" pitchFamily="49" charset="0"/>
              </a:rPr>
              <a:t>in</a:t>
            </a:r>
            <a:r>
              <a:rPr lang="en-US" sz="2400" dirty="0">
                <a:latin typeface="Lucida Console" panose="020B0609040504020204" pitchFamily="49" charset="0"/>
              </a:rPr>
              <a:t> </a:t>
            </a:r>
            <a:r>
              <a:rPr lang="en-US" sz="2400" dirty="0" err="1">
                <a:latin typeface="Lucida Console" panose="020B0609040504020204" pitchFamily="49" charset="0"/>
              </a:rPr>
              <a:t>client.CreateDocumentQuery</a:t>
            </a:r>
            <a:r>
              <a:rPr lang="en-US" sz="2400" dirty="0">
                <a:latin typeface="Lucida Console" panose="020B0609040504020204" pitchFamily="49" charset="0"/>
              </a:rPr>
              <a:t>&lt;Family&gt;(</a:t>
            </a:r>
            <a:r>
              <a:rPr lang="en-US" sz="2400" dirty="0" err="1">
                <a:latin typeface="Lucida Console" panose="020B0609040504020204" pitchFamily="49" charset="0"/>
              </a:rPr>
              <a:t>collectionLink</a:t>
            </a:r>
            <a:r>
              <a:rPr lang="en-US" sz="2400" dirty="0">
                <a:latin typeface="Lucida Console" panose="020B0609040504020204" pitchFamily="49" charset="0"/>
              </a:rPr>
              <a:t>)</a:t>
            </a:r>
          </a:p>
          <a:p>
            <a:r>
              <a:rPr lang="en-US" sz="2400" dirty="0">
                <a:latin typeface="Lucida Console" panose="020B0609040504020204" pitchFamily="49" charset="0"/>
              </a:rPr>
              <a:t>                        where </a:t>
            </a:r>
            <a:r>
              <a:rPr lang="en-US" sz="2400" dirty="0" err="1">
                <a:latin typeface="Lucida Console" panose="020B0609040504020204" pitchFamily="49" charset="0"/>
              </a:rPr>
              <a:t>f.Id</a:t>
            </a:r>
            <a:r>
              <a:rPr lang="en-US" sz="2400" dirty="0">
                <a:latin typeface="Lucida Console" panose="020B0609040504020204" pitchFamily="49" charset="0"/>
              </a:rPr>
              <a:t> == "</a:t>
            </a:r>
            <a:r>
              <a:rPr lang="en-US" sz="2400" dirty="0" err="1">
                <a:latin typeface="Lucida Console" panose="020B0609040504020204" pitchFamily="49" charset="0"/>
              </a:rPr>
              <a:t>AndersonFamily</a:t>
            </a:r>
            <a:r>
              <a:rPr lang="en-US" sz="2400" dirty="0">
                <a:latin typeface="Lucida Console" panose="020B0609040504020204" pitchFamily="49" charset="0"/>
              </a:rPr>
              <a:t>"</a:t>
            </a:r>
          </a:p>
          <a:p>
            <a:r>
              <a:rPr lang="en-US" sz="2400" dirty="0">
                <a:latin typeface="Lucida Console" panose="020B0609040504020204" pitchFamily="49" charset="0"/>
              </a:rPr>
              <a:t>                        select f;</a:t>
            </a:r>
          </a:p>
          <a:p>
            <a:endParaRPr lang="en-US" sz="3200" dirty="0">
              <a:latin typeface="Lucida Console" panose="020B0609040504020204" pitchFamily="49" charset="0"/>
            </a:endParaRPr>
          </a:p>
        </p:txBody>
      </p:sp>
    </p:spTree>
    <p:extLst>
      <p:ext uri="{BB962C8B-B14F-4D97-AF65-F5344CB8AC3E}">
        <p14:creationId xmlns:p14="http://schemas.microsoft.com/office/powerpoint/2010/main" val="929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 document </a:t>
            </a:r>
            <a:r>
              <a:rPr lang="en-US" dirty="0" err="1" smtClean="0"/>
              <a:t>datatabase</a:t>
            </a:r>
            <a:endParaRPr lang="en-US" dirty="0"/>
          </a:p>
        </p:txBody>
      </p:sp>
    </p:spTree>
    <p:extLst>
      <p:ext uri="{BB962C8B-B14F-4D97-AF65-F5344CB8AC3E}">
        <p14:creationId xmlns:p14="http://schemas.microsoft.com/office/powerpoint/2010/main" val="20875687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Tree>
    <p:extLst>
      <p:ext uri="{BB962C8B-B14F-4D97-AF65-F5344CB8AC3E}">
        <p14:creationId xmlns:p14="http://schemas.microsoft.com/office/powerpoint/2010/main" val="9280129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graph database?</a:t>
            </a:r>
            <a:endParaRPr lang="en-US" dirty="0"/>
          </a:p>
        </p:txBody>
      </p:sp>
      <p:sp>
        <p:nvSpPr>
          <p:cNvPr id="2" name="Content Placeholder 1"/>
          <p:cNvSpPr>
            <a:spLocks noGrp="1"/>
          </p:cNvSpPr>
          <p:nvPr>
            <p:ph type="body" sz="quarter" idx="10"/>
          </p:nvPr>
        </p:nvSpPr>
        <p:spPr>
          <a:xfrm>
            <a:off x="269239" y="1189177"/>
            <a:ext cx="11653523" cy="1902059"/>
          </a:xfrm>
        </p:spPr>
        <p:txBody>
          <a:bodyPr/>
          <a:lstStyle/>
          <a:p>
            <a:r>
              <a:rPr lang="en-US" sz="3600" dirty="0" smtClean="0"/>
              <a:t>Nodes and relationships</a:t>
            </a:r>
          </a:p>
          <a:p>
            <a:r>
              <a:rPr lang="en-US" sz="3600" dirty="0" smtClean="0"/>
              <a:t>And properties</a:t>
            </a:r>
          </a:p>
          <a:p>
            <a:r>
              <a:rPr lang="en-US" sz="3600" dirty="0" smtClean="0"/>
              <a:t>And all the query stuff</a:t>
            </a:r>
            <a:endParaRPr lang="en-US" sz="3600" dirty="0"/>
          </a:p>
        </p:txBody>
      </p:sp>
    </p:spTree>
    <p:extLst>
      <p:ext uri="{BB962C8B-B14F-4D97-AF65-F5344CB8AC3E}">
        <p14:creationId xmlns:p14="http://schemas.microsoft.com/office/powerpoint/2010/main" val="636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What’s a graph database?</a:t>
            </a:r>
            <a:endParaRPr lang="en-US" dirty="0"/>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0" y="4556125"/>
            <a:ext cx="2093913" cy="20859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2294" y="4509954"/>
            <a:ext cx="2131797" cy="2131797"/>
          </a:xfrm>
          <a:prstGeom prst="rect">
            <a:avLst/>
          </a:prstGeom>
        </p:spPr>
      </p:pic>
      <p:sp>
        <p:nvSpPr>
          <p:cNvPr id="6" name="Cloud Callout 5"/>
          <p:cNvSpPr/>
          <p:nvPr/>
        </p:nvSpPr>
        <p:spPr>
          <a:xfrm>
            <a:off x="1311976" y="1245702"/>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Maybe I should see that movie…</a:t>
            </a:r>
            <a:endParaRPr lang="en-US" sz="3600" dirty="0"/>
          </a:p>
        </p:txBody>
      </p:sp>
      <p:sp>
        <p:nvSpPr>
          <p:cNvPr id="11" name="Cloud Callout 10"/>
          <p:cNvSpPr/>
          <p:nvPr/>
        </p:nvSpPr>
        <p:spPr>
          <a:xfrm>
            <a:off x="8584581" y="1682420"/>
            <a:ext cx="3149188" cy="282753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I reviewed that movie!</a:t>
            </a:r>
            <a:endParaRPr lang="en-US" sz="3600" dirty="0"/>
          </a:p>
        </p:txBody>
      </p:sp>
      <p:cxnSp>
        <p:nvCxnSpPr>
          <p:cNvPr id="12" name="Straight Arrow Connector 11"/>
          <p:cNvCxnSpPr/>
          <p:nvPr/>
        </p:nvCxnSpPr>
        <p:spPr>
          <a:xfrm>
            <a:off x="3297382" y="5598894"/>
            <a:ext cx="417491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728894" y="1962448"/>
            <a:ext cx="14300" cy="259358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86322" y="4721224"/>
            <a:ext cx="3268844" cy="830997"/>
          </a:xfrm>
          <a:prstGeom prst="rect">
            <a:avLst/>
          </a:prstGeom>
          <a:noFill/>
        </p:spPr>
        <p:txBody>
          <a:bodyPr wrap="none" rtlCol="0">
            <a:spAutoFit/>
          </a:bodyPr>
          <a:lstStyle/>
          <a:p>
            <a:r>
              <a:rPr lang="en-US" sz="4800" dirty="0" smtClean="0"/>
              <a:t>Friends with</a:t>
            </a:r>
            <a:endParaRPr lang="en-US" sz="4800" dirty="0"/>
          </a:p>
        </p:txBody>
      </p:sp>
      <p:sp>
        <p:nvSpPr>
          <p:cNvPr id="19" name="TextBox 18"/>
          <p:cNvSpPr txBox="1"/>
          <p:nvPr/>
        </p:nvSpPr>
        <p:spPr>
          <a:xfrm rot="16200000">
            <a:off x="6028207" y="2984797"/>
            <a:ext cx="2598981" cy="830997"/>
          </a:xfrm>
          <a:prstGeom prst="rect">
            <a:avLst/>
          </a:prstGeom>
          <a:noFill/>
        </p:spPr>
        <p:txBody>
          <a:bodyPr wrap="none" rtlCol="0">
            <a:spAutoFit/>
          </a:bodyPr>
          <a:lstStyle/>
          <a:p>
            <a:r>
              <a:rPr lang="en-US" sz="4800" dirty="0" smtClean="0"/>
              <a:t>Reviewed</a:t>
            </a:r>
            <a:endParaRPr lang="en-US" sz="4800" dirty="0"/>
          </a:p>
        </p:txBody>
      </p:sp>
      <p:pic>
        <p:nvPicPr>
          <p:cNvPr id="1026" name="Picture 2" descr="http://www.clipartlord.com/wp-content/uploads/2013/01/film-reel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5166" y="137586"/>
            <a:ext cx="2133808" cy="196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a:t>
            </a:r>
            <a:endParaRPr lang="en-US" dirty="0"/>
          </a:p>
        </p:txBody>
      </p:sp>
      <p:sp>
        <p:nvSpPr>
          <p:cNvPr id="3" name="Content Placeholder 2"/>
          <p:cNvSpPr>
            <a:spLocks noGrp="1"/>
          </p:cNvSpPr>
          <p:nvPr>
            <p:ph type="body" sz="quarter" idx="10"/>
          </p:nvPr>
        </p:nvSpPr>
        <p:spPr>
          <a:xfrm>
            <a:off x="269239" y="1189177"/>
            <a:ext cx="11653523" cy="2718821"/>
          </a:xfrm>
        </p:spPr>
        <p:txBody>
          <a:bodyPr/>
          <a:lstStyle/>
          <a:p>
            <a:r>
              <a:rPr lang="en-US" dirty="0" smtClean="0"/>
              <a:t>Ideal for complex connections</a:t>
            </a:r>
          </a:p>
          <a:p>
            <a:r>
              <a:rPr lang="en-US" dirty="0" smtClean="0"/>
              <a:t>Easy navigation between things (nodes)</a:t>
            </a:r>
          </a:p>
          <a:p>
            <a:r>
              <a:rPr lang="en-US" dirty="0" smtClean="0"/>
              <a:t>No need for complex joins</a:t>
            </a:r>
          </a:p>
          <a:p>
            <a:r>
              <a:rPr lang="en-US" dirty="0" smtClean="0"/>
              <a:t>Easy to add to, and evolve, existing model</a:t>
            </a:r>
          </a:p>
        </p:txBody>
      </p:sp>
    </p:spTree>
    <p:extLst>
      <p:ext uri="{BB962C8B-B14F-4D97-AF65-F5344CB8AC3E}">
        <p14:creationId xmlns:p14="http://schemas.microsoft.com/office/powerpoint/2010/main" val="94799552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graph database? </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Less-than-optimal:</a:t>
            </a:r>
            <a:endParaRPr lang="en-US" dirty="0"/>
          </a:p>
          <a:p>
            <a:r>
              <a:rPr lang="en-US" dirty="0"/>
              <a:t>Complex relational data</a:t>
            </a:r>
          </a:p>
          <a:p>
            <a:r>
              <a:rPr lang="en-US" dirty="0"/>
              <a:t>OLAP</a:t>
            </a:r>
          </a:p>
        </p:txBody>
      </p:sp>
    </p:spTree>
    <p:extLst>
      <p:ext uri="{BB962C8B-B14F-4D97-AF65-F5344CB8AC3E}">
        <p14:creationId xmlns:p14="http://schemas.microsoft.com/office/powerpoint/2010/main" val="7796620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Landscape</a:t>
            </a:r>
            <a:endParaRPr lang="en-US" dirty="0"/>
          </a:p>
        </p:txBody>
      </p:sp>
    </p:spTree>
    <p:extLst>
      <p:ext uri="{BB962C8B-B14F-4D97-AF65-F5344CB8AC3E}">
        <p14:creationId xmlns:p14="http://schemas.microsoft.com/office/powerpoint/2010/main" val="178993704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4" name="Text Placeholder 3"/>
          <p:cNvSpPr>
            <a:spLocks noGrp="1"/>
          </p:cNvSpPr>
          <p:nvPr>
            <p:ph type="body" sz="quarter" idx="10"/>
          </p:nvPr>
        </p:nvSpPr>
        <p:spPr>
          <a:xfrm>
            <a:off x="269241" y="1189176"/>
            <a:ext cx="5378548" cy="1837939"/>
          </a:xfrm>
        </p:spPr>
        <p:txBody>
          <a:bodyPr/>
          <a:lstStyle/>
          <a:p>
            <a:r>
              <a:rPr lang="en-US" dirty="0" err="1" smtClean="0"/>
              <a:t>PaaS</a:t>
            </a:r>
            <a:endParaRPr lang="en-US" dirty="0" smtClean="0"/>
          </a:p>
          <a:p>
            <a:pPr lvl="2"/>
            <a:r>
              <a:rPr lang="en-US" sz="3600" dirty="0" smtClean="0"/>
              <a:t>Graph Story</a:t>
            </a:r>
          </a:p>
          <a:p>
            <a:pPr lvl="2"/>
            <a:r>
              <a:rPr lang="en-US" sz="3600" dirty="0" err="1" smtClean="0"/>
              <a:t>GrapheneDB</a:t>
            </a:r>
            <a:endParaRPr lang="en-US" sz="3600" dirty="0"/>
          </a:p>
        </p:txBody>
      </p:sp>
      <p:sp>
        <p:nvSpPr>
          <p:cNvPr id="5" name="Text Placeholder 4"/>
          <p:cNvSpPr>
            <a:spLocks noGrp="1"/>
          </p:cNvSpPr>
          <p:nvPr>
            <p:ph type="body" sz="quarter" idx="11"/>
          </p:nvPr>
        </p:nvSpPr>
        <p:spPr>
          <a:xfrm>
            <a:off x="6544214" y="1189176"/>
            <a:ext cx="5378548" cy="4863896"/>
          </a:xfrm>
        </p:spPr>
        <p:txBody>
          <a:bodyPr/>
          <a:lstStyle/>
          <a:p>
            <a:r>
              <a:rPr lang="en-US" dirty="0" err="1" smtClean="0"/>
              <a:t>IaaS</a:t>
            </a:r>
            <a:endParaRPr lang="en-US" dirty="0"/>
          </a:p>
          <a:p>
            <a:pPr lvl="2"/>
            <a:r>
              <a:rPr lang="en-US" sz="3600" dirty="0"/>
              <a:t>Neo4j</a:t>
            </a:r>
          </a:p>
          <a:p>
            <a:pPr lvl="2"/>
            <a:r>
              <a:rPr lang="en-US" sz="3600" dirty="0" err="1"/>
              <a:t>Dex</a:t>
            </a:r>
            <a:endParaRPr lang="en-US" sz="3600" dirty="0"/>
          </a:p>
          <a:p>
            <a:pPr lvl="2"/>
            <a:r>
              <a:rPr lang="en-US" sz="3600" dirty="0" err="1"/>
              <a:t>OrientDB</a:t>
            </a:r>
            <a:endParaRPr lang="en-US" sz="3600" dirty="0"/>
          </a:p>
          <a:p>
            <a:pPr lvl="2"/>
            <a:r>
              <a:rPr lang="en-US" sz="3600" dirty="0" err="1"/>
              <a:t>InfiniteGraph</a:t>
            </a:r>
            <a:endParaRPr lang="en-US" sz="3600" dirty="0"/>
          </a:p>
          <a:p>
            <a:pPr lvl="2"/>
            <a:r>
              <a:rPr lang="en-US" sz="3600" dirty="0" err="1"/>
              <a:t>AllegroGraph</a:t>
            </a:r>
            <a:endParaRPr lang="en-US" sz="3600" dirty="0"/>
          </a:p>
          <a:p>
            <a:pPr lvl="2"/>
            <a:r>
              <a:rPr lang="en-US" sz="3600" dirty="0"/>
              <a:t>And many more!</a:t>
            </a:r>
          </a:p>
          <a:p>
            <a:endParaRPr lang="en-US" dirty="0"/>
          </a:p>
        </p:txBody>
      </p:sp>
    </p:spTree>
    <p:extLst>
      <p:ext uri="{BB962C8B-B14F-4D97-AF65-F5344CB8AC3E}">
        <p14:creationId xmlns:p14="http://schemas.microsoft.com/office/powerpoint/2010/main" val="19815540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query: Neo4j</a:t>
            </a:r>
            <a:endParaRPr lang="en-US" dirty="0"/>
          </a:p>
        </p:txBody>
      </p:sp>
      <p:sp>
        <p:nvSpPr>
          <p:cNvPr id="4" name="TextBox 3"/>
          <p:cNvSpPr txBox="1"/>
          <p:nvPr/>
        </p:nvSpPr>
        <p:spPr>
          <a:xfrm>
            <a:off x="379413" y="3079688"/>
            <a:ext cx="11524533" cy="1077218"/>
          </a:xfrm>
          <a:prstGeom prst="rect">
            <a:avLst/>
          </a:prstGeom>
          <a:noFill/>
        </p:spPr>
        <p:txBody>
          <a:bodyPr wrap="square" rtlCol="0">
            <a:spAutoFit/>
          </a:bodyPr>
          <a:lstStyle/>
          <a:p>
            <a:r>
              <a:rPr lang="en-US" sz="3200" dirty="0">
                <a:latin typeface="Lucida Console" panose="020B0609040504020204" pitchFamily="49" charset="0"/>
              </a:rPr>
              <a:t>(</a:t>
            </a:r>
            <a:r>
              <a:rPr lang="en-US" sz="3200" dirty="0" err="1">
                <a:latin typeface="Lucida Console" panose="020B0609040504020204" pitchFamily="49" charset="0"/>
              </a:rPr>
              <a:t>ryan:Person</a:t>
            </a:r>
            <a:r>
              <a:rPr lang="en-US" sz="3200" dirty="0">
                <a:latin typeface="Lucida Console" panose="020B0609040504020204" pitchFamily="49" charset="0"/>
              </a:rPr>
              <a:t>)-[:FRIENDS_WITH]-&gt;(</a:t>
            </a:r>
            <a:r>
              <a:rPr lang="en-US" sz="3200" dirty="0" err="1">
                <a:latin typeface="Lucida Console" panose="020B0609040504020204" pitchFamily="49" charset="0"/>
              </a:rPr>
              <a:t>david:Person</a:t>
            </a:r>
            <a:r>
              <a:rPr lang="en-US" sz="3200" dirty="0">
                <a:latin typeface="Lucida Console" panose="020B0609040504020204" pitchFamily="49" charset="0"/>
              </a:rPr>
              <a:t>)</a:t>
            </a:r>
          </a:p>
          <a:p>
            <a:r>
              <a:rPr lang="en-US" sz="3200" dirty="0" smtClean="0">
                <a:latin typeface="Lucida Console" panose="020B0609040504020204" pitchFamily="49" charset="0"/>
              </a:rPr>
              <a:t>-[:REVIEWED]-&gt;(</a:t>
            </a:r>
            <a:r>
              <a:rPr lang="en-US" sz="3200" dirty="0" err="1" smtClean="0">
                <a:latin typeface="Lucida Console" panose="020B0609040504020204" pitchFamily="49" charset="0"/>
              </a:rPr>
              <a:t>movie:Movie</a:t>
            </a:r>
            <a:r>
              <a:rPr lang="en-US" sz="3200" dirty="0" smtClean="0">
                <a:latin typeface="Lucida Console" panose="020B0609040504020204" pitchFamily="49" charset="0"/>
              </a:rPr>
              <a:t> {</a:t>
            </a:r>
            <a:r>
              <a:rPr lang="en-US" sz="3200" dirty="0" err="1" smtClean="0">
                <a:latin typeface="Lucida Console" panose="020B0609040504020204" pitchFamily="49" charset="0"/>
              </a:rPr>
              <a:t>Title:’Fletch</a:t>
            </a:r>
            <a:r>
              <a:rPr lang="en-US" sz="3200" smtClean="0">
                <a:latin typeface="Lucida Console" panose="020B0609040504020204" pitchFamily="49" charset="0"/>
              </a:rPr>
              <a:t>’})</a:t>
            </a:r>
            <a:endParaRPr lang="en-US" sz="3200" dirty="0">
              <a:latin typeface="Lucida Console" panose="020B0609040504020204" pitchFamily="49" charset="0"/>
            </a:endParaRPr>
          </a:p>
        </p:txBody>
      </p:sp>
    </p:spTree>
    <p:extLst>
      <p:ext uri="{BB962C8B-B14F-4D97-AF65-F5344CB8AC3E}">
        <p14:creationId xmlns:p14="http://schemas.microsoft.com/office/powerpoint/2010/main" val="802924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graph database</a:t>
            </a:r>
            <a:endParaRPr lang="en-US" dirty="0"/>
          </a:p>
        </p:txBody>
      </p:sp>
    </p:spTree>
    <p:extLst>
      <p:ext uri="{BB962C8B-B14F-4D97-AF65-F5344CB8AC3E}">
        <p14:creationId xmlns:p14="http://schemas.microsoft.com/office/powerpoint/2010/main" val="20250112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Column databases</a:t>
            </a:r>
            <a:endParaRPr lang="en-US" dirty="0"/>
          </a:p>
        </p:txBody>
      </p:sp>
    </p:spTree>
    <p:extLst>
      <p:ext uri="{BB962C8B-B14F-4D97-AF65-F5344CB8AC3E}">
        <p14:creationId xmlns:p14="http://schemas.microsoft.com/office/powerpoint/2010/main" val="22963906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Column stores</a:t>
            </a:r>
            <a:endParaRPr lang="en-US" dirty="0"/>
          </a:p>
        </p:txBody>
      </p:sp>
      <p:sp>
        <p:nvSpPr>
          <p:cNvPr id="4" name="Content Placeholder 3"/>
          <p:cNvSpPr>
            <a:spLocks noGrp="1"/>
          </p:cNvSpPr>
          <p:nvPr>
            <p:ph sz="quarter" idx="4294967295"/>
          </p:nvPr>
        </p:nvSpPr>
        <p:spPr>
          <a:xfrm>
            <a:off x="666750" y="1387475"/>
            <a:ext cx="11525250" cy="5291138"/>
          </a:xfrm>
        </p:spPr>
        <p:txBody>
          <a:bodyPr/>
          <a:lstStyle/>
          <a:p>
            <a:pPr marL="0" indent="0">
              <a:buNone/>
            </a:pPr>
            <a:r>
              <a:rPr lang="en-US" dirty="0" smtClean="0"/>
              <a:t>Not these columns: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273" y="1763150"/>
            <a:ext cx="5941807" cy="3955015"/>
          </a:xfrm>
          <a:prstGeom prst="rect">
            <a:avLst/>
          </a:prstGeom>
        </p:spPr>
      </p:pic>
      <p:sp>
        <p:nvSpPr>
          <p:cNvPr id="2" name="TextBox 1"/>
          <p:cNvSpPr txBox="1"/>
          <p:nvPr/>
        </p:nvSpPr>
        <p:spPr>
          <a:xfrm>
            <a:off x="6097160" y="6109609"/>
            <a:ext cx="5846064" cy="338554"/>
          </a:xfrm>
          <a:prstGeom prst="rect">
            <a:avLst/>
          </a:prstGeom>
          <a:noFill/>
        </p:spPr>
        <p:txBody>
          <a:bodyPr wrap="square" rtlCol="0">
            <a:spAutoFit/>
          </a:bodyPr>
          <a:lstStyle/>
          <a:p>
            <a:r>
              <a:rPr lang="en-US" sz="1600" dirty="0" smtClean="0"/>
              <a:t>Will Powell – “Nashville Parthenon – HDR</a:t>
            </a:r>
            <a:r>
              <a:rPr lang="en-US" sz="1600" dirty="0"/>
              <a:t>” - https://</a:t>
            </a:r>
            <a:r>
              <a:rPr lang="en-US" sz="1600" dirty="0" err="1"/>
              <a:t>flic.kr</a:t>
            </a:r>
            <a:r>
              <a:rPr lang="en-US" sz="1600" dirty="0"/>
              <a:t>/p/2k8TxH</a:t>
            </a:r>
            <a:endParaRPr lang="en-US" sz="1600" dirty="0" smtClean="0"/>
          </a:p>
        </p:txBody>
      </p:sp>
    </p:spTree>
    <p:extLst>
      <p:ext uri="{BB962C8B-B14F-4D97-AF65-F5344CB8AC3E}">
        <p14:creationId xmlns:p14="http://schemas.microsoft.com/office/powerpoint/2010/main" val="125154080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What’s a column store?</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Twitter ID)</a:t>
            </a:r>
          </a:p>
          <a:p>
            <a:pPr marL="0" indent="0">
              <a:buNone/>
            </a:pPr>
            <a:r>
              <a:rPr lang="en-US" dirty="0" smtClean="0"/>
              <a:t>Individual content stored as columns</a:t>
            </a:r>
          </a:p>
          <a:p>
            <a:pPr marL="0" indent="0">
              <a:buNone/>
            </a:pPr>
            <a:r>
              <a:rPr lang="en-US" dirty="0" smtClean="0"/>
              <a:t>Groups of columns comprise a </a:t>
            </a:r>
            <a:r>
              <a:rPr lang="en-US" i="1" dirty="0" smtClean="0"/>
              <a:t>column family</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39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Example: Weather data</a:t>
            </a:r>
            <a:endParaRPr lang="en-US" dirty="0"/>
          </a:p>
        </p:txBody>
      </p:sp>
      <p:sp>
        <p:nvSpPr>
          <p:cNvPr id="2" name="Content Placeholder 1"/>
          <p:cNvSpPr>
            <a:spLocks noGrp="1"/>
          </p:cNvSpPr>
          <p:nvPr>
            <p:ph type="body" sz="quarter" idx="10"/>
          </p:nvPr>
        </p:nvSpPr>
        <p:spPr/>
        <p:txBody>
          <a:bodyPr/>
          <a:lstStyle/>
          <a:p>
            <a:pPr marL="0" indent="0">
              <a:buNone/>
            </a:pPr>
            <a:r>
              <a:rPr lang="en-US" dirty="0" smtClean="0"/>
              <a:t>Data is keyed by row (e.g. weather station ID)</a:t>
            </a:r>
          </a:p>
          <a:p>
            <a:pPr marL="0" indent="0">
              <a:buNone/>
            </a:pPr>
            <a:r>
              <a:rPr lang="en-US" dirty="0" smtClean="0"/>
              <a:t>Columns may have standard or custom names</a:t>
            </a:r>
          </a:p>
          <a:p>
            <a:pPr marL="0" indent="0">
              <a:buNone/>
            </a:pPr>
            <a:r>
              <a:rPr lang="en-US" dirty="0" smtClean="0"/>
              <a:t>For weather: Each col name = date</a:t>
            </a:r>
          </a:p>
          <a:p>
            <a:pPr marL="0" indent="0">
              <a:buNone/>
            </a:pPr>
            <a:endParaRPr lang="en-US" dirty="0"/>
          </a:p>
        </p:txBody>
      </p:sp>
      <p:graphicFrame>
        <p:nvGraphicFramePr>
          <p:cNvPr id="4" name="Table 3"/>
          <p:cNvGraphicFramePr>
            <a:graphicFrameLocks noGrp="1"/>
          </p:cNvGraphicFramePr>
          <p:nvPr>
            <p:extLst/>
          </p:nvPr>
        </p:nvGraphicFramePr>
        <p:xfrm>
          <a:off x="1247590" y="3729316"/>
          <a:ext cx="9801410" cy="2402544"/>
        </p:xfrm>
        <a:graphic>
          <a:graphicData uri="http://schemas.openxmlformats.org/drawingml/2006/table">
            <a:tbl>
              <a:tblPr firstRow="1" bandRow="1">
                <a:tableStyleId>{5C22544A-7EE6-4342-B048-85BDC9FD1C3A}</a:tableStyleId>
              </a:tblPr>
              <a:tblGrid>
                <a:gridCol w="1960282">
                  <a:extLst>
                    <a:ext uri="{9D8B030D-6E8A-4147-A177-3AD203B41FA5}">
                      <a16:colId xmlns:a16="http://schemas.microsoft.com/office/drawing/2014/main" xmlns="" val="20000"/>
                    </a:ext>
                  </a:extLst>
                </a:gridCol>
                <a:gridCol w="2480235">
                  <a:extLst>
                    <a:ext uri="{9D8B030D-6E8A-4147-A177-3AD203B41FA5}">
                      <a16:colId xmlns:a16="http://schemas.microsoft.com/office/drawing/2014/main" xmlns="" val="20001"/>
                    </a:ext>
                  </a:extLst>
                </a:gridCol>
                <a:gridCol w="2169459">
                  <a:extLst>
                    <a:ext uri="{9D8B030D-6E8A-4147-A177-3AD203B41FA5}">
                      <a16:colId xmlns:a16="http://schemas.microsoft.com/office/drawing/2014/main" xmlns="" val="20002"/>
                    </a:ext>
                  </a:extLst>
                </a:gridCol>
                <a:gridCol w="2456330">
                  <a:extLst>
                    <a:ext uri="{9D8B030D-6E8A-4147-A177-3AD203B41FA5}">
                      <a16:colId xmlns:a16="http://schemas.microsoft.com/office/drawing/2014/main" xmlns="" val="20003"/>
                    </a:ext>
                  </a:extLst>
                </a:gridCol>
                <a:gridCol w="735104">
                  <a:extLst>
                    <a:ext uri="{9D8B030D-6E8A-4147-A177-3AD203B41FA5}">
                      <a16:colId xmlns:a16="http://schemas.microsoft.com/office/drawing/2014/main" xmlns="" val="20004"/>
                    </a:ext>
                  </a:extLst>
                </a:gridCol>
              </a:tblGrid>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0"/>
                  </a:ext>
                </a:extLst>
              </a:tr>
              <a:tr h="1201272">
                <a:tc>
                  <a:txBody>
                    <a:bodyPr/>
                    <a:lstStyle/>
                    <a:p>
                      <a:r>
                        <a:rPr lang="en-US" sz="3200" dirty="0" err="1" smtClean="0"/>
                        <a:t>stationID</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Timestamp</a:t>
                      </a:r>
                    </a:p>
                    <a:p>
                      <a:r>
                        <a:rPr lang="en-US" sz="3200" dirty="0" smtClean="0"/>
                        <a:t>temp</a:t>
                      </a:r>
                      <a:endParaRPr lang="en-US" sz="3200" dirty="0"/>
                    </a:p>
                  </a:txBody>
                  <a:tcPr/>
                </a:tc>
                <a:tc>
                  <a:txBody>
                    <a:bodyPr/>
                    <a:lstStyle/>
                    <a:p>
                      <a:r>
                        <a:rPr lang="en-US" sz="3200" dirty="0" smtClean="0"/>
                        <a:t>…</a:t>
                      </a:r>
                      <a:endParaRPr lang="en-US" sz="32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57725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column family? Why not?</a:t>
            </a:r>
            <a:endParaRPr lang="en-US" dirty="0"/>
          </a:p>
        </p:txBody>
      </p:sp>
      <p:sp>
        <p:nvSpPr>
          <p:cNvPr id="3" name="Content Placeholder 2"/>
          <p:cNvSpPr>
            <a:spLocks noGrp="1"/>
          </p:cNvSpPr>
          <p:nvPr>
            <p:ph type="body" sz="quarter" idx="10"/>
          </p:nvPr>
        </p:nvSpPr>
        <p:spPr/>
        <p:txBody>
          <a:bodyPr/>
          <a:lstStyle/>
          <a:p>
            <a:pPr marL="0" indent="0">
              <a:buNone/>
            </a:pPr>
            <a:r>
              <a:rPr lang="en-US" dirty="0" smtClean="0"/>
              <a:t>Optimal:</a:t>
            </a:r>
          </a:p>
          <a:p>
            <a:r>
              <a:rPr lang="en-US" dirty="0" smtClean="0"/>
              <a:t>Very large quantities of data</a:t>
            </a:r>
          </a:p>
          <a:p>
            <a:r>
              <a:rPr lang="en-US" dirty="0" smtClean="0"/>
              <a:t>Queries well-known up-front</a:t>
            </a:r>
          </a:p>
          <a:p>
            <a:r>
              <a:rPr lang="en-US" dirty="0" smtClean="0"/>
              <a:t>Scale and durability</a:t>
            </a:r>
          </a:p>
          <a:p>
            <a:pPr marL="0" indent="0">
              <a:buNone/>
            </a:pPr>
            <a:endParaRPr lang="en-US" dirty="0" smtClean="0"/>
          </a:p>
          <a:p>
            <a:pPr marL="0" indent="0">
              <a:buNone/>
            </a:pPr>
            <a:r>
              <a:rPr lang="en-US" dirty="0" smtClean="0"/>
              <a:t>Non-optimal:</a:t>
            </a:r>
          </a:p>
          <a:p>
            <a:r>
              <a:rPr lang="en-US" dirty="0" smtClean="0"/>
              <a:t>Highly-relational data</a:t>
            </a:r>
          </a:p>
          <a:p>
            <a:r>
              <a:rPr lang="en-US" dirty="0" smtClean="0"/>
              <a:t>Querying on many different properties</a:t>
            </a:r>
            <a:endParaRPr lang="en-US" dirty="0"/>
          </a:p>
        </p:txBody>
      </p:sp>
    </p:spTree>
    <p:extLst>
      <p:ext uri="{BB962C8B-B14F-4D97-AF65-F5344CB8AC3E}">
        <p14:creationId xmlns:p14="http://schemas.microsoft.com/office/powerpoint/2010/main" val="3861926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 in Azure?</a:t>
            </a:r>
            <a:endParaRPr lang="en-US" dirty="0"/>
          </a:p>
        </p:txBody>
      </p:sp>
      <p:sp>
        <p:nvSpPr>
          <p:cNvPr id="3" name="Content Placeholder 2"/>
          <p:cNvSpPr>
            <a:spLocks noGrp="1"/>
          </p:cNvSpPr>
          <p:nvPr>
            <p:ph type="body" sz="quarter" idx="10"/>
          </p:nvPr>
        </p:nvSpPr>
        <p:spPr>
          <a:xfrm>
            <a:off x="269239" y="1189177"/>
            <a:ext cx="11653523" cy="3273910"/>
          </a:xfrm>
        </p:spPr>
        <p:txBody>
          <a:bodyPr/>
          <a:lstStyle/>
          <a:p>
            <a:r>
              <a:rPr lang="en-US" dirty="0" err="1" smtClean="0"/>
              <a:t>IaaS</a:t>
            </a:r>
            <a:endParaRPr lang="en-US" dirty="0" smtClean="0"/>
          </a:p>
          <a:p>
            <a:pPr lvl="2"/>
            <a:r>
              <a:rPr lang="en-US" sz="3600" dirty="0" smtClean="0"/>
              <a:t>Cassandra</a:t>
            </a:r>
          </a:p>
          <a:p>
            <a:pPr lvl="2"/>
            <a:r>
              <a:rPr lang="en-US" sz="3600" dirty="0" err="1" smtClean="0"/>
              <a:t>HBase</a:t>
            </a:r>
            <a:endParaRPr lang="en-US" sz="3600" dirty="0" smtClean="0"/>
          </a:p>
          <a:p>
            <a:pPr marL="0" indent="0">
              <a:buNone/>
            </a:pPr>
            <a:endParaRPr lang="en-US" dirty="0" smtClean="0"/>
          </a:p>
          <a:p>
            <a:endParaRPr lang="en-US" dirty="0"/>
          </a:p>
        </p:txBody>
      </p:sp>
    </p:spTree>
    <p:extLst>
      <p:ext uri="{BB962C8B-B14F-4D97-AF65-F5344CB8AC3E}">
        <p14:creationId xmlns:p14="http://schemas.microsoft.com/office/powerpoint/2010/main" val="104416966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Cassandra + CQL</a:t>
            </a:r>
            <a:endParaRPr lang="en-US" dirty="0"/>
          </a:p>
        </p:txBody>
      </p:sp>
      <p:sp>
        <p:nvSpPr>
          <p:cNvPr id="4" name="TextBox 3"/>
          <p:cNvSpPr txBox="1"/>
          <p:nvPr/>
        </p:nvSpPr>
        <p:spPr>
          <a:xfrm>
            <a:off x="1057833" y="1111623"/>
            <a:ext cx="8875059" cy="2677656"/>
          </a:xfrm>
          <a:prstGeom prst="rect">
            <a:avLst/>
          </a:prstGeom>
          <a:noFill/>
        </p:spPr>
        <p:txBody>
          <a:bodyPr wrap="square" rtlCol="0">
            <a:spAutoFit/>
          </a:bodyPr>
          <a:lstStyle/>
          <a:p>
            <a:pPr fontAlgn="base"/>
            <a:r>
              <a:rPr lang="en-US" sz="2800" dirty="0">
                <a:latin typeface="Lucida Console" panose="020B0609040504020204" pitchFamily="49" charset="0"/>
              </a:rPr>
              <a:t>CREATE TABLE temperature (</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 text</a:t>
            </a:r>
            <a:r>
              <a:rPr lang="en-US" sz="2800" dirty="0">
                <a:latin typeface="Lucida Console" panose="020B0609040504020204" pitchFamily="49" charset="0"/>
              </a:rPr>
              <a:t>,</a:t>
            </a:r>
          </a:p>
          <a:p>
            <a:pPr fontAlgn="base"/>
            <a:r>
              <a:rPr lang="en-US" sz="2800" dirty="0">
                <a:latin typeface="Lucida Console" panose="020B0609040504020204" pitchFamily="49" charset="0"/>
              </a:rPr>
              <a:t>   </a:t>
            </a:r>
            <a:r>
              <a:rPr lang="en-US" sz="2800" dirty="0" err="1" smtClean="0">
                <a:latin typeface="Lucida Console" panose="020B0609040504020204" pitchFamily="49" charset="0"/>
              </a:rPr>
              <a:t>readingtime</a:t>
            </a:r>
            <a:r>
              <a:rPr lang="en-US" sz="2800" dirty="0" smtClean="0">
                <a:latin typeface="Lucida Console" panose="020B0609040504020204" pitchFamily="49" charset="0"/>
              </a:rPr>
              <a:t> </a:t>
            </a:r>
            <a:r>
              <a:rPr lang="en-US" sz="2800" dirty="0">
                <a:latin typeface="Lucida Console" panose="020B0609040504020204" pitchFamily="49" charset="0"/>
              </a:rPr>
              <a:t>timestamp,</a:t>
            </a:r>
          </a:p>
          <a:p>
            <a:pPr fontAlgn="base"/>
            <a:r>
              <a:rPr lang="en-US" sz="2800" dirty="0">
                <a:latin typeface="Lucida Console" panose="020B0609040504020204" pitchFamily="49" charset="0"/>
              </a:rPr>
              <a:t>   </a:t>
            </a:r>
            <a:r>
              <a:rPr lang="en-US" sz="2800" dirty="0" smtClean="0">
                <a:latin typeface="Lucida Console" panose="020B0609040504020204" pitchFamily="49" charset="0"/>
              </a:rPr>
              <a:t>temp </a:t>
            </a:r>
            <a:r>
              <a:rPr lang="en-US" sz="2800" dirty="0">
                <a:latin typeface="Lucida Console" panose="020B0609040504020204" pitchFamily="49" charset="0"/>
              </a:rPr>
              <a:t>text,</a:t>
            </a:r>
          </a:p>
          <a:p>
            <a:pPr fontAlgn="base"/>
            <a:r>
              <a:rPr lang="en-US" sz="2800" dirty="0">
                <a:latin typeface="Lucida Console" panose="020B0609040504020204" pitchFamily="49" charset="0"/>
              </a:rPr>
              <a:t>   PRIMARY KEY </a:t>
            </a:r>
            <a:r>
              <a:rPr lang="en-US" sz="2800" dirty="0" smtClean="0">
                <a:latin typeface="Lucida Console" panose="020B0609040504020204" pitchFamily="49" charset="0"/>
              </a:rPr>
              <a:t>(</a:t>
            </a:r>
            <a:r>
              <a:rPr lang="en-US" sz="2800" dirty="0" err="1" smtClean="0">
                <a:latin typeface="Lucida Console" panose="020B0609040504020204" pitchFamily="49" charset="0"/>
              </a:rPr>
              <a:t>stationID,readingtime</a:t>
            </a:r>
            <a:r>
              <a:rPr lang="en-US" sz="2800" dirty="0">
                <a:latin typeface="Lucida Console" panose="020B0609040504020204" pitchFamily="49" charset="0"/>
              </a:rPr>
              <a:t>)</a:t>
            </a:r>
          </a:p>
          <a:p>
            <a:pPr fontAlgn="base"/>
            <a:r>
              <a:rPr lang="en-US" sz="2800" dirty="0">
                <a:latin typeface="Lucida Console" panose="020B0609040504020204" pitchFamily="49" charset="0"/>
              </a:rPr>
              <a:t>);</a:t>
            </a:r>
          </a:p>
        </p:txBody>
      </p:sp>
      <p:sp>
        <p:nvSpPr>
          <p:cNvPr id="5" name="TextBox 4"/>
          <p:cNvSpPr txBox="1"/>
          <p:nvPr/>
        </p:nvSpPr>
        <p:spPr>
          <a:xfrm>
            <a:off x="379514" y="4531479"/>
            <a:ext cx="11812486" cy="954107"/>
          </a:xfrm>
          <a:prstGeom prst="rect">
            <a:avLst/>
          </a:prstGeom>
          <a:noFill/>
        </p:spPr>
        <p:txBody>
          <a:bodyPr wrap="square" rtlCol="0">
            <a:spAutoFit/>
          </a:bodyPr>
          <a:lstStyle/>
          <a:p>
            <a:pPr fontAlgn="base"/>
            <a:r>
              <a:rPr lang="en-US" sz="2800" dirty="0">
                <a:latin typeface="Lucida Console" panose="020B0609040504020204" pitchFamily="49" charset="0"/>
              </a:rPr>
              <a:t>INSERT INTO </a:t>
            </a:r>
            <a:r>
              <a:rPr lang="en-US" sz="2800" dirty="0" smtClean="0">
                <a:latin typeface="Lucida Console" panose="020B0609040504020204" pitchFamily="49" charset="0"/>
              </a:rPr>
              <a:t>temperature(</a:t>
            </a:r>
            <a:r>
              <a:rPr lang="en-US" sz="2800" dirty="0" err="1" smtClean="0">
                <a:latin typeface="Lucida Console" panose="020B0609040504020204" pitchFamily="49" charset="0"/>
              </a:rPr>
              <a:t>stationID,readingtime,temp</a:t>
            </a:r>
            <a:r>
              <a:rPr lang="en-US" sz="2800" dirty="0" smtClean="0">
                <a:latin typeface="Lucida Console" panose="020B0609040504020204" pitchFamily="49" charset="0"/>
              </a:rPr>
              <a:t>)</a:t>
            </a:r>
            <a:endParaRPr lang="en-US" sz="2800" dirty="0">
              <a:latin typeface="Lucida Console" panose="020B0609040504020204" pitchFamily="49" charset="0"/>
            </a:endParaRPr>
          </a:p>
          <a:p>
            <a:pPr fontAlgn="base"/>
            <a:r>
              <a:rPr lang="en-US" sz="2800" dirty="0">
                <a:latin typeface="Lucida Console" panose="020B0609040504020204" pitchFamily="49" charset="0"/>
              </a:rPr>
              <a:t>VALUES </a:t>
            </a:r>
            <a:r>
              <a:rPr lang="en-US" sz="2800" dirty="0" smtClean="0">
                <a:latin typeface="Lucida Console" panose="020B0609040504020204" pitchFamily="49" charset="0"/>
              </a:rPr>
              <a:t>(‘1’,’2015-02-23 09:00:00</a:t>
            </a:r>
            <a:r>
              <a:rPr lang="en-US" sz="2800" dirty="0">
                <a:latin typeface="Lucida Console" panose="020B0609040504020204" pitchFamily="49" charset="0"/>
              </a:rPr>
              <a:t>′,</a:t>
            </a:r>
            <a:r>
              <a:rPr lang="en-US" sz="2800" dirty="0" smtClean="0">
                <a:latin typeface="Lucida Console" panose="020B0609040504020204" pitchFamily="49" charset="0"/>
              </a:rPr>
              <a:t>’45F</a:t>
            </a:r>
            <a:r>
              <a:rPr lang="en-US" sz="2800" dirty="0">
                <a:latin typeface="Lucida Console" panose="020B0609040504020204" pitchFamily="49" charset="0"/>
              </a:rPr>
              <a:t>’);</a:t>
            </a:r>
          </a:p>
        </p:txBody>
      </p:sp>
    </p:spTree>
    <p:extLst>
      <p:ext uri="{BB962C8B-B14F-4D97-AF65-F5344CB8AC3E}">
        <p14:creationId xmlns:p14="http://schemas.microsoft.com/office/powerpoint/2010/main" val="1232299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much data!</a:t>
            </a:r>
            <a:endParaRPr lang="en-US" dirty="0"/>
          </a:p>
        </p:txBody>
      </p:sp>
      <p:sp>
        <p:nvSpPr>
          <p:cNvPr id="3" name="Content Placeholder 2"/>
          <p:cNvSpPr>
            <a:spLocks noGrp="1"/>
          </p:cNvSpPr>
          <p:nvPr>
            <p:ph type="body" sz="quarter" idx="10"/>
          </p:nvPr>
        </p:nvSpPr>
        <p:spPr>
          <a:xfrm>
            <a:off x="269239" y="1189177"/>
            <a:ext cx="11653523" cy="500976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endParaRPr lang="en-US" sz="4800" dirty="0"/>
          </a:p>
          <a:p>
            <a:pPr>
              <a:buFontTx/>
              <a:buChar char="-"/>
            </a:pPr>
            <a:endParaRPr lang="en-US" i="1" dirty="0" smtClean="0"/>
          </a:p>
          <a:p>
            <a:pPr>
              <a:buFontTx/>
              <a:buChar char="-"/>
            </a:pPr>
            <a:r>
              <a:rPr lang="en-US" i="1" dirty="0" smtClean="0"/>
              <a:t>George </a:t>
            </a:r>
            <a:r>
              <a:rPr lang="en-US" i="1" dirty="0"/>
              <a:t>Lee</a:t>
            </a:r>
            <a:r>
              <a:rPr lang="en-US" i="1" dirty="0" smtClean="0"/>
              <a:t>. </a:t>
            </a:r>
            <a:r>
              <a:rPr lang="en-US" i="1" dirty="0"/>
              <a:t>Chief Information Officer, </a:t>
            </a:r>
            <a:r>
              <a:rPr lang="en-US" i="1" dirty="0" smtClean="0"/>
              <a:t/>
            </a:r>
            <a:br>
              <a:rPr lang="en-US" i="1" dirty="0" smtClean="0"/>
            </a:br>
            <a:r>
              <a:rPr lang="en-US" i="1" dirty="0" smtClean="0"/>
              <a:t>Investment </a:t>
            </a:r>
            <a:r>
              <a:rPr lang="en-US" i="1" dirty="0"/>
              <a:t>Banking Division, Goldman </a:t>
            </a:r>
            <a:r>
              <a:rPr lang="en-US" i="1" dirty="0" smtClean="0"/>
              <a:t>Sachs </a:t>
            </a:r>
          </a:p>
        </p:txBody>
      </p:sp>
    </p:spTree>
    <p:extLst>
      <p:ext uri="{BB962C8B-B14F-4D97-AF65-F5344CB8AC3E}">
        <p14:creationId xmlns:p14="http://schemas.microsoft.com/office/powerpoint/2010/main" val="25579891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temperatures</a:t>
            </a:r>
            <a:endParaRPr lang="en-US" dirty="0"/>
          </a:p>
        </p:txBody>
      </p:sp>
      <p:sp>
        <p:nvSpPr>
          <p:cNvPr id="3" name="Rectangle 2"/>
          <p:cNvSpPr/>
          <p:nvPr/>
        </p:nvSpPr>
        <p:spPr>
          <a:xfrm>
            <a:off x="842682" y="1676418"/>
            <a:ext cx="8588188" cy="1384995"/>
          </a:xfrm>
          <a:prstGeom prst="rect">
            <a:avLst/>
          </a:prstGeom>
        </p:spPr>
        <p:txBody>
          <a:bodyPr wrap="square">
            <a:spAutoFit/>
          </a:bodyPr>
          <a:lstStyle/>
          <a:p>
            <a:pPr fontAlgn="base"/>
            <a:r>
              <a:rPr lang="en-US" sz="2800" dirty="0">
                <a:latin typeface="Lucida Console" panose="020B0609040504020204" pitchFamily="49" charset="0"/>
              </a:rPr>
              <a:t>SELECT </a:t>
            </a:r>
            <a:r>
              <a:rPr lang="en-US" sz="2800" dirty="0" err="1" smtClean="0">
                <a:latin typeface="Lucida Console" panose="020B0609040504020204" pitchFamily="49" charset="0"/>
              </a:rPr>
              <a:t>readingtime,temp</a:t>
            </a:r>
            <a:endParaRPr lang="en-US" sz="2800" dirty="0">
              <a:latin typeface="Lucida Console" panose="020B0609040504020204" pitchFamily="49" charset="0"/>
            </a:endParaRPr>
          </a:p>
          <a:p>
            <a:pPr fontAlgn="base"/>
            <a:r>
              <a:rPr lang="en-US" sz="2800" dirty="0">
                <a:latin typeface="Lucida Console" panose="020B0609040504020204" pitchFamily="49" charset="0"/>
              </a:rPr>
              <a:t>FROM temperature</a:t>
            </a:r>
          </a:p>
          <a:p>
            <a:pPr fontAlgn="base"/>
            <a:r>
              <a:rPr lang="en-US" sz="2800" dirty="0">
                <a:latin typeface="Lucida Console" panose="020B0609040504020204" pitchFamily="49" charset="0"/>
              </a:rPr>
              <a:t>WHERE </a:t>
            </a:r>
            <a:r>
              <a:rPr lang="en-US" sz="2800" dirty="0" err="1" smtClean="0">
                <a:latin typeface="Lucida Console" panose="020B0609040504020204" pitchFamily="49" charset="0"/>
              </a:rPr>
              <a:t>stationID</a:t>
            </a:r>
            <a:r>
              <a:rPr lang="en-US" sz="2800" dirty="0" smtClean="0">
                <a:latin typeface="Lucida Console" panose="020B0609040504020204" pitchFamily="49" charset="0"/>
              </a:rPr>
              <a:t>=’1’;</a:t>
            </a:r>
            <a:endParaRPr lang="en-US" sz="2800" b="0" i="0" dirty="0">
              <a:effectLst/>
              <a:latin typeface="Lucida Console" panose="020B0609040504020204" pitchFamily="49" charset="0"/>
            </a:endParaRPr>
          </a:p>
        </p:txBody>
      </p:sp>
    </p:spTree>
    <p:extLst>
      <p:ext uri="{BB962C8B-B14F-4D97-AF65-F5344CB8AC3E}">
        <p14:creationId xmlns:p14="http://schemas.microsoft.com/office/powerpoint/2010/main" val="95212218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Polyglot persistence</a:t>
            </a:r>
            <a:endParaRPr lang="en-US" dirty="0"/>
          </a:p>
        </p:txBody>
      </p:sp>
    </p:spTree>
    <p:extLst>
      <p:ext uri="{BB962C8B-B14F-4D97-AF65-F5344CB8AC3E}">
        <p14:creationId xmlns:p14="http://schemas.microsoft.com/office/powerpoint/2010/main" val="2394285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Choices, choices, choices!</a:t>
            </a:r>
            <a:endParaRPr lang="en-US" dirty="0"/>
          </a:p>
        </p:txBody>
      </p:sp>
      <p:sp>
        <p:nvSpPr>
          <p:cNvPr id="2" name="Content Placeholder 1"/>
          <p:cNvSpPr>
            <a:spLocks noGrp="1"/>
          </p:cNvSpPr>
          <p:nvPr>
            <p:ph type="body" sz="quarter" idx="10"/>
          </p:nvPr>
        </p:nvSpPr>
        <p:spPr/>
        <p:txBody>
          <a:bodyPr/>
          <a:lstStyle/>
          <a:p>
            <a:r>
              <a:rPr lang="en-US" dirty="0" smtClean="0"/>
              <a:t>Relational</a:t>
            </a:r>
          </a:p>
          <a:p>
            <a:r>
              <a:rPr lang="en-US" dirty="0" smtClean="0"/>
              <a:t>Key/value</a:t>
            </a:r>
          </a:p>
          <a:p>
            <a:r>
              <a:rPr lang="en-US" dirty="0" smtClean="0"/>
              <a:t>Graph</a:t>
            </a:r>
          </a:p>
          <a:p>
            <a:r>
              <a:rPr lang="en-US" dirty="0" smtClean="0"/>
              <a:t>Column</a:t>
            </a:r>
          </a:p>
          <a:p>
            <a:r>
              <a:rPr lang="en-US" dirty="0" smtClean="0"/>
              <a:t>Document</a:t>
            </a:r>
          </a:p>
          <a:p>
            <a:endParaRPr lang="en-US" dirty="0"/>
          </a:p>
        </p:txBody>
      </p:sp>
      <p:sp>
        <p:nvSpPr>
          <p:cNvPr id="4" name="TextBox 3"/>
          <p:cNvSpPr txBox="1"/>
          <p:nvPr/>
        </p:nvSpPr>
        <p:spPr>
          <a:xfrm>
            <a:off x="3711389" y="2503452"/>
            <a:ext cx="6633882" cy="1569660"/>
          </a:xfrm>
          <a:prstGeom prst="rect">
            <a:avLst/>
          </a:prstGeom>
          <a:noFill/>
        </p:spPr>
        <p:txBody>
          <a:bodyPr wrap="square" rtlCol="0">
            <a:spAutoFit/>
          </a:bodyPr>
          <a:lstStyle/>
          <a:p>
            <a:r>
              <a:rPr lang="en-US" sz="4800" dirty="0"/>
              <a:t>Ready… set… CHOOSE!</a:t>
            </a:r>
          </a:p>
          <a:p>
            <a:r>
              <a:rPr lang="en-US" sz="4800" dirty="0"/>
              <a:t>Hmmm… Not so easy, eh?</a:t>
            </a:r>
          </a:p>
        </p:txBody>
      </p:sp>
    </p:spTree>
    <p:extLst>
      <p:ext uri="{BB962C8B-B14F-4D97-AF65-F5344CB8AC3E}">
        <p14:creationId xmlns:p14="http://schemas.microsoft.com/office/powerpoint/2010/main" val="41908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 difficult to pick one?</a:t>
            </a:r>
            <a:endParaRPr lang="en-US" dirty="0"/>
          </a:p>
        </p:txBody>
      </p:sp>
      <p:sp>
        <p:nvSpPr>
          <p:cNvPr id="3" name="Content Placeholder 2"/>
          <p:cNvSpPr>
            <a:spLocks noGrp="1"/>
          </p:cNvSpPr>
          <p:nvPr>
            <p:ph type="body" sz="quarter" idx="10"/>
          </p:nvPr>
        </p:nvSpPr>
        <p:spPr/>
        <p:txBody>
          <a:bodyPr>
            <a:noAutofit/>
          </a:bodyPr>
          <a:lstStyle/>
          <a:p>
            <a:r>
              <a:rPr lang="en-US" sz="3600" dirty="0" smtClean="0"/>
              <a:t>Schema enforcement</a:t>
            </a:r>
          </a:p>
          <a:p>
            <a:r>
              <a:rPr lang="en-US" sz="3600" dirty="0" smtClean="0"/>
              <a:t>Reporting</a:t>
            </a:r>
          </a:p>
          <a:p>
            <a:r>
              <a:rPr lang="en-US" sz="3600" dirty="0" smtClean="0"/>
              <a:t>Interconnections</a:t>
            </a:r>
          </a:p>
          <a:p>
            <a:r>
              <a:rPr lang="en-US" sz="3600" dirty="0" smtClean="0"/>
              <a:t>Time-series</a:t>
            </a:r>
          </a:p>
        </p:txBody>
      </p:sp>
      <p:sp>
        <p:nvSpPr>
          <p:cNvPr id="5" name="Content Placeholder 4"/>
          <p:cNvSpPr>
            <a:spLocks noGrp="1"/>
          </p:cNvSpPr>
          <p:nvPr>
            <p:ph type="body" sz="quarter" idx="11"/>
          </p:nvPr>
        </p:nvSpPr>
        <p:spPr/>
        <p:txBody>
          <a:bodyPr>
            <a:noAutofit/>
          </a:bodyPr>
          <a:lstStyle/>
          <a:p>
            <a:pPr marL="0" indent="0">
              <a:buNone/>
            </a:pPr>
            <a:r>
              <a:rPr lang="en-US" sz="3600" dirty="0"/>
              <a:t>Rapid lookup</a:t>
            </a:r>
          </a:p>
          <a:p>
            <a:pPr marL="0" indent="0">
              <a:buNone/>
            </a:pPr>
            <a:r>
              <a:rPr lang="en-US" sz="3600" dirty="0"/>
              <a:t>Scale-out</a:t>
            </a:r>
          </a:p>
          <a:p>
            <a:pPr marL="0" indent="0">
              <a:buNone/>
            </a:pPr>
            <a:r>
              <a:rPr lang="en-US" sz="3600" dirty="0" smtClean="0"/>
              <a:t>Scale-up</a:t>
            </a:r>
          </a:p>
          <a:p>
            <a:pPr marL="0" indent="0">
              <a:buNone/>
            </a:pPr>
            <a:r>
              <a:rPr lang="en-US" sz="3600" dirty="0" smtClean="0"/>
              <a:t>Durability</a:t>
            </a:r>
            <a:endParaRPr lang="en-US" sz="3600" dirty="0"/>
          </a:p>
        </p:txBody>
      </p:sp>
    </p:spTree>
    <p:extLst>
      <p:ext uri="{BB962C8B-B14F-4D97-AF65-F5344CB8AC3E}">
        <p14:creationId xmlns:p14="http://schemas.microsoft.com/office/powerpoint/2010/main" val="191078285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Compromises when picking </a:t>
            </a:r>
            <a:r>
              <a:rPr lang="en-US" i="1" dirty="0" smtClean="0"/>
              <a:t>just one database</a:t>
            </a:r>
            <a:endParaRPr lang="en-US" dirty="0"/>
          </a:p>
        </p:txBody>
      </p:sp>
      <p:sp>
        <p:nvSpPr>
          <p:cNvPr id="3" name="Content Placeholder 2"/>
          <p:cNvSpPr>
            <a:spLocks noGrp="1"/>
          </p:cNvSpPr>
          <p:nvPr>
            <p:ph type="body" sz="quarter" idx="10"/>
          </p:nvPr>
        </p:nvSpPr>
        <p:spPr/>
        <p:txBody>
          <a:bodyPr/>
          <a:lstStyle/>
          <a:p>
            <a:r>
              <a:rPr lang="en-US" dirty="0" smtClean="0"/>
              <a:t>Referential integrity &amp; transactions</a:t>
            </a:r>
          </a:p>
          <a:p>
            <a:r>
              <a:rPr lang="en-US" dirty="0" smtClean="0"/>
              <a:t>Schema flexibility</a:t>
            </a:r>
          </a:p>
          <a:p>
            <a:r>
              <a:rPr lang="en-US" dirty="0" smtClean="0"/>
              <a:t>Scale</a:t>
            </a:r>
          </a:p>
          <a:p>
            <a:r>
              <a:rPr lang="en-US" dirty="0" smtClean="0"/>
              <a:t>Reporting</a:t>
            </a:r>
          </a:p>
          <a:p>
            <a:r>
              <a:rPr lang="en-US" dirty="0" smtClean="0"/>
              <a:t>Skillsets</a:t>
            </a:r>
          </a:p>
          <a:p>
            <a:r>
              <a:rPr lang="en-US" dirty="0" smtClean="0"/>
              <a:t>HA/DR procedures</a:t>
            </a:r>
          </a:p>
          <a:p>
            <a:r>
              <a:rPr lang="en-US" dirty="0" smtClean="0"/>
              <a:t>3</a:t>
            </a:r>
            <a:r>
              <a:rPr lang="en-US" baseline="30000" dirty="0" smtClean="0"/>
              <a:t>rd</a:t>
            </a:r>
            <a:r>
              <a:rPr lang="en-US" dirty="0" smtClean="0"/>
              <a:t>-party tools and the ecosystem</a:t>
            </a:r>
            <a:endParaRPr lang="en-US" dirty="0"/>
          </a:p>
        </p:txBody>
      </p:sp>
    </p:spTree>
    <p:extLst>
      <p:ext uri="{BB962C8B-B14F-4D97-AF65-F5344CB8AC3E}">
        <p14:creationId xmlns:p14="http://schemas.microsoft.com/office/powerpoint/2010/main" val="105702036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i="1" dirty="0" smtClean="0"/>
              <a:t>have to </a:t>
            </a:r>
            <a:r>
              <a:rPr lang="en-US" dirty="0" smtClean="0"/>
              <a:t>compromise?</a:t>
            </a:r>
            <a:endParaRPr lang="en-US" dirty="0"/>
          </a:p>
        </p:txBody>
      </p:sp>
      <p:sp>
        <p:nvSpPr>
          <p:cNvPr id="3" name="Content Placeholder 2"/>
          <p:cNvSpPr>
            <a:spLocks noGrp="1"/>
          </p:cNvSpPr>
          <p:nvPr>
            <p:ph type="body" sz="quarter" idx="10"/>
          </p:nvPr>
        </p:nvSpPr>
        <p:spPr/>
        <p:txBody>
          <a:bodyPr/>
          <a:lstStyle/>
          <a:p>
            <a:r>
              <a:rPr lang="en-US" dirty="0" smtClean="0"/>
              <a:t>Combine!</a:t>
            </a:r>
          </a:p>
          <a:p>
            <a:r>
              <a:rPr lang="en-US" dirty="0" smtClean="0"/>
              <a:t>Why not?</a:t>
            </a:r>
          </a:p>
          <a:p>
            <a:r>
              <a:rPr lang="en-US" dirty="0" smtClean="0"/>
              <a:t>Maybe… a bit of each?</a:t>
            </a:r>
            <a:endParaRPr lang="en-US" dirty="0"/>
          </a:p>
        </p:txBody>
      </p:sp>
    </p:spTree>
    <p:extLst>
      <p:ext uri="{BB962C8B-B14F-4D97-AF65-F5344CB8AC3E}">
        <p14:creationId xmlns:p14="http://schemas.microsoft.com/office/powerpoint/2010/main" val="135647934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797" y="842681"/>
            <a:ext cx="7610168" cy="582359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Imagine… a shopping site</a:t>
            </a:r>
            <a:endParaRPr lang="en-US" dirty="0"/>
          </a:p>
        </p:txBody>
      </p:sp>
      <p:pic>
        <p:nvPicPr>
          <p:cNvPr id="34" name="Picture 2" descr="C:\Users\chrisw\Desktop\Cloud Services 3.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3533321" y="842681"/>
            <a:ext cx="1521442" cy="99201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2" descr="C:\Users\Jonahs\Dropbox\Projects SCOTT\MEET Windows Azure\source\Background\tile-icon-stor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429" y="5060707"/>
            <a:ext cx="992697" cy="938714"/>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p:cNvSpPr txBox="1"/>
          <p:nvPr/>
        </p:nvSpPr>
        <p:spPr bwMode="black">
          <a:xfrm>
            <a:off x="1295594" y="6090517"/>
            <a:ext cx="1397580"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Key/value</a:t>
            </a:r>
          </a:p>
        </p:txBody>
      </p:sp>
      <p:sp>
        <p:nvSpPr>
          <p:cNvPr id="37" name="TextBox 36"/>
          <p:cNvSpPr txBox="1"/>
          <p:nvPr/>
        </p:nvSpPr>
        <p:spPr>
          <a:xfrm>
            <a:off x="2563974" y="2540453"/>
            <a:ext cx="140101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Orders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38" name="TextBox 37"/>
          <p:cNvSpPr txBox="1"/>
          <p:nvPr/>
        </p:nvSpPr>
        <p:spPr>
          <a:xfrm>
            <a:off x="836311" y="2540453"/>
            <a:ext cx="1650337"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Cart</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pic>
        <p:nvPicPr>
          <p:cNvPr id="39" name="Picture 6" descr="C:\Users\Jonahs\Dropbox\Projects SCOTT\MEET Windows Azure\source\Background\tile-icon-databas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3127" y="5071399"/>
            <a:ext cx="992697" cy="938715"/>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TextBox 39"/>
          <p:cNvSpPr txBox="1"/>
          <p:nvPr/>
        </p:nvSpPr>
        <p:spPr>
          <a:xfrm>
            <a:off x="4053831" y="2540453"/>
            <a:ext cx="1436419"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Catalog &amp; Reviews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sp>
        <p:nvSpPr>
          <p:cNvPr id="41" name="TextBox 40"/>
          <p:cNvSpPr txBox="1"/>
          <p:nvPr/>
        </p:nvSpPr>
        <p:spPr bwMode="black">
          <a:xfrm>
            <a:off x="4324167" y="6079108"/>
            <a:ext cx="1498735"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Document</a:t>
            </a:r>
          </a:p>
        </p:txBody>
      </p:sp>
      <p:sp>
        <p:nvSpPr>
          <p:cNvPr id="42" name="TextBox 41"/>
          <p:cNvSpPr txBox="1"/>
          <p:nvPr/>
        </p:nvSpPr>
        <p:spPr>
          <a:xfrm>
            <a:off x="5579097" y="2540453"/>
            <a:ext cx="1985240" cy="1553532"/>
          </a:xfrm>
          <a:prstGeom prst="rect">
            <a:avLst/>
          </a:prstGeom>
          <a:noFill/>
          <a:ln w="38100">
            <a:solidFill>
              <a:srgbClr val="FFFFFF"/>
            </a:solidFill>
          </a:ln>
        </p:spPr>
        <p:txBody>
          <a:bodyPr wrap="square" lIns="93260" tIns="93260" rIns="93260" bIns="9326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rPr>
              <a:t>Suggestions</a:t>
            </a: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cs typeface="Segoe UI" panose="020B0502040204020203" pitchFamily="34" charset="0"/>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gradFill>
                <a:gsLst>
                  <a:gs pos="0">
                    <a:srgbClr val="FFFFFF">
                      <a:lumMod val="75000"/>
                      <a:lumOff val="25000"/>
                    </a:srgbClr>
                  </a:gs>
                  <a:gs pos="80000">
                    <a:srgbClr val="FFFFFF">
                      <a:lumMod val="65000"/>
                      <a:lumOff val="35000"/>
                    </a:srgbClr>
                  </a:gs>
                </a:gsLst>
                <a:lin ang="16200000" scaled="0"/>
              </a:gradFill>
              <a:effectLst/>
              <a:uLnTx/>
              <a:uFillTx/>
              <a:latin typeface="Segoe UI"/>
            </a:endParaRPr>
          </a:p>
        </p:txBody>
      </p:sp>
      <p:grpSp>
        <p:nvGrpSpPr>
          <p:cNvPr id="43" name="Group 42"/>
          <p:cNvGrpSpPr/>
          <p:nvPr/>
        </p:nvGrpSpPr>
        <p:grpSpPr>
          <a:xfrm>
            <a:off x="6090445" y="5021249"/>
            <a:ext cx="899021" cy="889102"/>
            <a:chOff x="10900144" y="5377647"/>
            <a:chExt cx="771028" cy="806371"/>
          </a:xfrm>
        </p:grpSpPr>
        <p:sp>
          <p:nvSpPr>
            <p:cNvPr id="56" name="Arc 55"/>
            <p:cNvSpPr/>
            <p:nvPr/>
          </p:nvSpPr>
          <p:spPr>
            <a:xfrm rot="2772962">
              <a:off x="10984989" y="5431858"/>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57" name="Oval 56"/>
            <p:cNvSpPr/>
            <p:nvPr/>
          </p:nvSpPr>
          <p:spPr bwMode="auto">
            <a:xfrm>
              <a:off x="11270650" y="5377647"/>
              <a:ext cx="244935" cy="257156"/>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p:cNvSpPr/>
            <p:nvPr/>
          </p:nvSpPr>
          <p:spPr bwMode="auto">
            <a:xfrm>
              <a:off x="11425156" y="6012685"/>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Arc 58"/>
            <p:cNvSpPr/>
            <p:nvPr/>
          </p:nvSpPr>
          <p:spPr>
            <a:xfrm rot="10316997">
              <a:off x="10997327" y="5593958"/>
              <a:ext cx="673845" cy="590060"/>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sp>
          <p:nvSpPr>
            <p:cNvPr id="60" name="Oval 59"/>
            <p:cNvSpPr/>
            <p:nvPr/>
          </p:nvSpPr>
          <p:spPr bwMode="auto">
            <a:xfrm>
              <a:off x="10900144" y="5766779"/>
              <a:ext cx="180860" cy="16743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Arc 60"/>
            <p:cNvSpPr/>
            <p:nvPr/>
          </p:nvSpPr>
          <p:spPr>
            <a:xfrm rot="16404216">
              <a:off x="10886388" y="5484329"/>
              <a:ext cx="733448" cy="627627"/>
            </a:xfrm>
            <a:prstGeom prst="arc">
              <a:avLst/>
            </a:prstGeom>
            <a:noFill/>
            <a:ln w="28575" cap="flat" cmpd="sng" algn="ctr">
              <a:solidFill>
                <a:srgbClr val="FFFFFF"/>
              </a:solidFill>
              <a:prstDash val="dash"/>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smtClean="0">
                <a:ln>
                  <a:noFill/>
                </a:ln>
                <a:solidFill>
                  <a:srgbClr val="FFFFFF"/>
                </a:solidFill>
                <a:effectLst/>
                <a:uLnTx/>
                <a:uFillTx/>
                <a:latin typeface="Segoe UI"/>
                <a:ea typeface="+mn-ea"/>
                <a:cs typeface="+mn-cs"/>
              </a:endParaRPr>
            </a:p>
          </p:txBody>
        </p:sp>
      </p:grpSp>
      <p:sp>
        <p:nvSpPr>
          <p:cNvPr id="44" name="TextBox 43"/>
          <p:cNvSpPr txBox="1"/>
          <p:nvPr/>
        </p:nvSpPr>
        <p:spPr bwMode="black">
          <a:xfrm>
            <a:off x="6185909" y="6081847"/>
            <a:ext cx="91931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Graph</a:t>
            </a:r>
          </a:p>
        </p:txBody>
      </p:sp>
      <p:sp>
        <p:nvSpPr>
          <p:cNvPr id="45" name="TextBox 44"/>
          <p:cNvSpPr txBox="1"/>
          <p:nvPr/>
        </p:nvSpPr>
        <p:spPr bwMode="black">
          <a:xfrm>
            <a:off x="2636814" y="1739588"/>
            <a:ext cx="3069757"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E-Commerce platform</a:t>
            </a:r>
          </a:p>
        </p:txBody>
      </p:sp>
      <p:cxnSp>
        <p:nvCxnSpPr>
          <p:cNvPr id="46" name="Straight Arrow Connector 45"/>
          <p:cNvCxnSpPr/>
          <p:nvPr/>
        </p:nvCxnSpPr>
        <p:spPr>
          <a:xfrm flipH="1">
            <a:off x="1863748" y="2131563"/>
            <a:ext cx="807446" cy="337023"/>
          </a:xfrm>
          <a:prstGeom prst="straightConnector1">
            <a:avLst/>
          </a:prstGeom>
          <a:noFill/>
          <a:ln w="38100" cap="flat" cmpd="sng" algn="ctr">
            <a:solidFill>
              <a:srgbClr val="FFFFFF"/>
            </a:solidFill>
            <a:prstDash val="solid"/>
            <a:tailEnd type="triangle"/>
          </a:ln>
          <a:effectLst/>
        </p:spPr>
      </p:cxnSp>
      <p:cxnSp>
        <p:nvCxnSpPr>
          <p:cNvPr id="47" name="Straight Arrow Connector 46"/>
          <p:cNvCxnSpPr/>
          <p:nvPr/>
        </p:nvCxnSpPr>
        <p:spPr>
          <a:xfrm flipH="1">
            <a:off x="3264478" y="2140899"/>
            <a:ext cx="283785" cy="336480"/>
          </a:xfrm>
          <a:prstGeom prst="straightConnector1">
            <a:avLst/>
          </a:prstGeom>
          <a:noFill/>
          <a:ln w="38100" cap="flat" cmpd="sng" algn="ctr">
            <a:solidFill>
              <a:srgbClr val="FFFFFF"/>
            </a:solidFill>
            <a:prstDash val="solid"/>
            <a:tailEnd type="triangle"/>
          </a:ln>
          <a:effectLst/>
        </p:spPr>
      </p:cxnSp>
      <p:cxnSp>
        <p:nvCxnSpPr>
          <p:cNvPr id="48" name="Straight Arrow Connector 47"/>
          <p:cNvCxnSpPr>
            <a:endCxn id="40" idx="0"/>
          </p:cNvCxnSpPr>
          <p:nvPr/>
        </p:nvCxnSpPr>
        <p:spPr>
          <a:xfrm>
            <a:off x="4699512" y="2172543"/>
            <a:ext cx="72529" cy="367910"/>
          </a:xfrm>
          <a:prstGeom prst="straightConnector1">
            <a:avLst/>
          </a:prstGeom>
          <a:noFill/>
          <a:ln w="38100" cap="flat" cmpd="sng" algn="ctr">
            <a:solidFill>
              <a:srgbClr val="FFFFFF"/>
            </a:solidFill>
            <a:prstDash val="solid"/>
            <a:tailEnd type="triangle"/>
          </a:ln>
          <a:effectLst/>
        </p:spPr>
      </p:cxnSp>
      <p:cxnSp>
        <p:nvCxnSpPr>
          <p:cNvPr id="49" name="Straight Arrow Connector 48"/>
          <p:cNvCxnSpPr/>
          <p:nvPr/>
        </p:nvCxnSpPr>
        <p:spPr>
          <a:xfrm>
            <a:off x="5610962" y="2163527"/>
            <a:ext cx="631732" cy="286687"/>
          </a:xfrm>
          <a:prstGeom prst="straightConnector1">
            <a:avLst/>
          </a:prstGeom>
          <a:noFill/>
          <a:ln w="38100" cap="flat" cmpd="sng" algn="ctr">
            <a:solidFill>
              <a:srgbClr val="FFFFFF"/>
            </a:solidFill>
            <a:prstDash val="solid"/>
            <a:tailEnd type="triangle"/>
          </a:ln>
          <a:effectLst/>
        </p:spPr>
      </p:cxnSp>
      <p:cxnSp>
        <p:nvCxnSpPr>
          <p:cNvPr id="50" name="Straight Arrow Connector 49"/>
          <p:cNvCxnSpPr/>
          <p:nvPr/>
        </p:nvCxnSpPr>
        <p:spPr>
          <a:xfrm flipH="1">
            <a:off x="1940825" y="4238666"/>
            <a:ext cx="1" cy="761608"/>
          </a:xfrm>
          <a:prstGeom prst="straightConnector1">
            <a:avLst/>
          </a:prstGeom>
          <a:noFill/>
          <a:ln w="38100" cap="flat" cmpd="sng" algn="ctr">
            <a:solidFill>
              <a:srgbClr val="FFFFFF"/>
            </a:solidFill>
            <a:prstDash val="solid"/>
            <a:tailEnd type="triangle"/>
          </a:ln>
          <a:effectLst/>
        </p:spPr>
      </p:cxnSp>
      <p:cxnSp>
        <p:nvCxnSpPr>
          <p:cNvPr id="51" name="Straight Arrow Connector 50"/>
          <p:cNvCxnSpPr/>
          <p:nvPr/>
        </p:nvCxnSpPr>
        <p:spPr>
          <a:xfrm flipH="1">
            <a:off x="3424218" y="4252156"/>
            <a:ext cx="1" cy="761608"/>
          </a:xfrm>
          <a:prstGeom prst="straightConnector1">
            <a:avLst/>
          </a:prstGeom>
          <a:noFill/>
          <a:ln w="38100" cap="flat" cmpd="sng" algn="ctr">
            <a:solidFill>
              <a:srgbClr val="FFFFFF"/>
            </a:solidFill>
            <a:prstDash val="solid"/>
            <a:tailEnd type="triangle"/>
          </a:ln>
          <a:effectLst/>
        </p:spPr>
      </p:cxnSp>
      <p:cxnSp>
        <p:nvCxnSpPr>
          <p:cNvPr id="52" name="Straight Arrow Connector 51"/>
          <p:cNvCxnSpPr/>
          <p:nvPr/>
        </p:nvCxnSpPr>
        <p:spPr>
          <a:xfrm flipH="1">
            <a:off x="4895515" y="4238666"/>
            <a:ext cx="1" cy="761608"/>
          </a:xfrm>
          <a:prstGeom prst="straightConnector1">
            <a:avLst/>
          </a:prstGeom>
          <a:noFill/>
          <a:ln w="38100" cap="flat" cmpd="sng" algn="ctr">
            <a:solidFill>
              <a:srgbClr val="FFFFFF"/>
            </a:solidFill>
            <a:prstDash val="solid"/>
            <a:tailEnd type="triangle"/>
          </a:ln>
          <a:effectLst/>
        </p:spPr>
      </p:cxnSp>
      <p:cxnSp>
        <p:nvCxnSpPr>
          <p:cNvPr id="53" name="Straight Arrow Connector 52"/>
          <p:cNvCxnSpPr/>
          <p:nvPr/>
        </p:nvCxnSpPr>
        <p:spPr>
          <a:xfrm flipH="1">
            <a:off x="6559685" y="4241434"/>
            <a:ext cx="1" cy="761608"/>
          </a:xfrm>
          <a:prstGeom prst="straightConnector1">
            <a:avLst/>
          </a:prstGeom>
          <a:noFill/>
          <a:ln w="38100" cap="flat" cmpd="sng" algn="ctr">
            <a:solidFill>
              <a:srgbClr val="FFFFFF"/>
            </a:solidFill>
            <a:prstDash val="solid"/>
            <a:tailEnd type="triangle"/>
          </a:ln>
          <a:effectLst/>
        </p:spPr>
      </p:cxnSp>
      <p:sp>
        <p:nvSpPr>
          <p:cNvPr id="54" name="TextBox 53"/>
          <p:cNvSpPr txBox="1"/>
          <p:nvPr/>
        </p:nvSpPr>
        <p:spPr bwMode="black">
          <a:xfrm>
            <a:off x="2899817" y="6090517"/>
            <a:ext cx="1106222" cy="346141"/>
          </a:xfrm>
          <a:prstGeom prst="rect">
            <a:avLst/>
          </a:prstGeom>
          <a:noFill/>
        </p:spPr>
        <p:txBody>
          <a:bodyPr wrap="none" lIns="83943"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smtClean="0">
                <a:ln>
                  <a:noFill/>
                </a:ln>
                <a:solidFill>
                  <a:srgbClr val="FFFFFF"/>
                </a:solidFill>
                <a:effectLst/>
                <a:uLnTx/>
                <a:uFillTx/>
                <a:latin typeface="Segoe UI"/>
              </a:rPr>
              <a:t>RDBMS</a:t>
            </a:r>
          </a:p>
        </p:txBody>
      </p:sp>
      <p:sp>
        <p:nvSpPr>
          <p:cNvPr id="55" name="Freeform 79"/>
          <p:cNvSpPr>
            <a:spLocks noEditPoints="1"/>
          </p:cNvSpPr>
          <p:nvPr/>
        </p:nvSpPr>
        <p:spPr bwMode="black">
          <a:xfrm>
            <a:off x="4614239" y="5131281"/>
            <a:ext cx="793437" cy="82709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a:noFill/>
          </a:ln>
          <a:extLst/>
        </p:spPr>
        <p:txBody>
          <a:bodyPr vert="horz" wrap="square" lIns="83943" tIns="41972" rIns="83943" bIns="41972"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smtClean="0">
              <a:ln>
                <a:noFill/>
              </a:ln>
              <a:solidFill>
                <a:srgbClr val="FFFFFF"/>
              </a:solidFill>
              <a:effectLst/>
              <a:uLnTx/>
              <a:uFillTx/>
              <a:latin typeface="Segoe UI"/>
            </a:endParaRPr>
          </a:p>
        </p:txBody>
      </p:sp>
    </p:spTree>
    <p:extLst>
      <p:ext uri="{BB962C8B-B14F-4D97-AF65-F5344CB8AC3E}">
        <p14:creationId xmlns:p14="http://schemas.microsoft.com/office/powerpoint/2010/main" val="66192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par>
                          <p:cTn id="50" fill="hold">
                            <p:stCondLst>
                              <p:cond delay="1000"/>
                            </p:stCondLst>
                            <p:childTnLst>
                              <p:par>
                                <p:cTn id="51" presetID="1" presetClass="entr" presetSubtype="0"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up)">
                                      <p:cBhvr>
                                        <p:cTn id="57" dur="500"/>
                                        <p:tgtEl>
                                          <p:spTgt spid="52"/>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par>
                          <p:cTn id="62" fill="hold">
                            <p:stCondLst>
                              <p:cond delay="1000"/>
                            </p:stCondLst>
                            <p:childTnLst>
                              <p:par>
                                <p:cTn id="63" presetID="1"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1000"/>
                            </p:stCondLst>
                            <p:childTnLst>
                              <p:par>
                                <p:cTn id="75" presetID="1"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p:bldP spid="37" grpId="0" animBg="1"/>
      <p:bldP spid="38" grpId="0" animBg="1"/>
      <p:bldP spid="40" grpId="0" animBg="1"/>
      <p:bldP spid="41" grpId="0"/>
      <p:bldP spid="42" grpId="0" animBg="1"/>
      <p:bldP spid="44" grpId="0"/>
      <p:bldP spid="45" grpId="0"/>
      <p:bldP spid="54" grpId="0"/>
      <p:bldP spid="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t>
            </a:r>
            <a:endParaRPr lang="en-US" dirty="0"/>
          </a:p>
        </p:txBody>
      </p:sp>
      <p:sp>
        <p:nvSpPr>
          <p:cNvPr id="4" name="Content Placeholder 3"/>
          <p:cNvSpPr>
            <a:spLocks noGrp="1"/>
          </p:cNvSpPr>
          <p:nvPr>
            <p:ph type="body" sz="quarter" idx="10"/>
          </p:nvPr>
        </p:nvSpPr>
        <p:spPr/>
        <p:txBody>
          <a:bodyPr/>
          <a:lstStyle/>
          <a:p>
            <a:r>
              <a:rPr lang="en-US" dirty="0" smtClean="0"/>
              <a:t>Multiple DB skillsets</a:t>
            </a:r>
          </a:p>
          <a:p>
            <a:r>
              <a:rPr lang="en-US" dirty="0" smtClean="0"/>
              <a:t>More complex HA/DR/Backup procedures</a:t>
            </a:r>
          </a:p>
          <a:p>
            <a:r>
              <a:rPr lang="en-US" dirty="0" smtClean="0"/>
              <a:t>Additional licensing and support</a:t>
            </a:r>
          </a:p>
          <a:p>
            <a:r>
              <a:rPr lang="en-US" dirty="0" smtClean="0"/>
              <a:t>Determining System(s) of Record</a:t>
            </a:r>
            <a:endParaRPr lang="en-US" dirty="0"/>
          </a:p>
        </p:txBody>
      </p:sp>
    </p:spTree>
    <p:extLst>
      <p:ext uri="{BB962C8B-B14F-4D97-AF65-F5344CB8AC3E}">
        <p14:creationId xmlns:p14="http://schemas.microsoft.com/office/powerpoint/2010/main" val="3956092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challenged</a:t>
            </a:r>
            <a:endParaRPr lang="en-US" dirty="0"/>
          </a:p>
        </p:txBody>
      </p:sp>
      <p:sp>
        <p:nvSpPr>
          <p:cNvPr id="3" name="Content Placeholder 2"/>
          <p:cNvSpPr>
            <a:spLocks noGrp="1"/>
          </p:cNvSpPr>
          <p:nvPr>
            <p:ph sz="quarter" idx="4294967295"/>
          </p:nvPr>
        </p:nvSpPr>
        <p:spPr>
          <a:xfrm>
            <a:off x="666750" y="1387475"/>
            <a:ext cx="11525250" cy="4393960"/>
          </a:xfrm>
        </p:spPr>
        <p:txBody>
          <a:bodyPr/>
          <a:lstStyle/>
          <a:p>
            <a:pPr marL="0" indent="0">
              <a:buNone/>
            </a:pPr>
            <a:r>
              <a:rPr lang="en-US" sz="3600" dirty="0" smtClean="0"/>
              <a:t>What’s the effort and cost for?</a:t>
            </a:r>
          </a:p>
          <a:p>
            <a:pPr marL="0" indent="0">
              <a:buNone/>
            </a:pPr>
            <a:endParaRPr lang="en-US" sz="3600" dirty="0"/>
          </a:p>
          <a:p>
            <a:pPr marL="0" indent="0">
              <a:buNone/>
            </a:pPr>
            <a:r>
              <a:rPr lang="en-US" sz="3600" dirty="0" smtClean="0"/>
              <a:t>Avoiding the Golden Hammer</a:t>
            </a:r>
            <a:endParaRPr lang="en-US" dirty="0"/>
          </a:p>
          <a:p>
            <a:pPr marL="0" indent="0">
              <a:buNone/>
            </a:pPr>
            <a:endParaRPr lang="en-US" dirty="0"/>
          </a:p>
          <a:p>
            <a:pPr marL="0" indent="0">
              <a:buNone/>
            </a:pPr>
            <a:r>
              <a:rPr lang="en-US" dirty="0" smtClean="0"/>
              <a:t>	</a:t>
            </a:r>
            <a:r>
              <a:rPr lang="en-US" sz="5400" dirty="0" smtClean="0">
                <a:latin typeface="Lucida Console" panose="020B0609040504020204" pitchFamily="49" charset="0"/>
              </a:rPr>
              <a:t>INSERT INTO ROUND_HOLE</a:t>
            </a:r>
          </a:p>
          <a:p>
            <a:pPr marL="0" indent="0">
              <a:buNone/>
            </a:pPr>
            <a:r>
              <a:rPr lang="en-US" sz="5400" dirty="0" smtClean="0">
                <a:latin typeface="Lucida Console" panose="020B0609040504020204" pitchFamily="49" charset="0"/>
              </a:rPr>
              <a:t>	VALUES (‘SQUARE_PEG’)</a:t>
            </a:r>
            <a:endParaRPr lang="en-US" sz="5400" dirty="0">
              <a:latin typeface="Lucida Console" panose="020B0609040504020204" pitchFamily="49" charset="0"/>
            </a:endParaRPr>
          </a:p>
        </p:txBody>
      </p:sp>
    </p:spTree>
    <p:extLst>
      <p:ext uri="{BB962C8B-B14F-4D97-AF65-F5344CB8AC3E}">
        <p14:creationId xmlns:p14="http://schemas.microsoft.com/office/powerpoint/2010/main" val="132796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type="body" sz="quarter" idx="10"/>
          </p:nvPr>
        </p:nvSpPr>
        <p:spPr/>
        <p:txBody>
          <a:bodyPr/>
          <a:lstStyle/>
          <a:p>
            <a:r>
              <a:rPr lang="en-US" dirty="0" smtClean="0"/>
              <a:t>Use each database type for its strengths</a:t>
            </a:r>
          </a:p>
          <a:p>
            <a:r>
              <a:rPr lang="en-US" dirty="0" smtClean="0"/>
              <a:t>Reduce scope and complexity with a database type</a:t>
            </a:r>
          </a:p>
          <a:p>
            <a:endParaRPr lang="en-US" dirty="0" smtClean="0"/>
          </a:p>
          <a:p>
            <a:endParaRPr lang="en-US" dirty="0"/>
          </a:p>
        </p:txBody>
      </p:sp>
    </p:spTree>
    <p:extLst>
      <p:ext uri="{BB962C8B-B14F-4D97-AF65-F5344CB8AC3E}">
        <p14:creationId xmlns:p14="http://schemas.microsoft.com/office/powerpoint/2010/main" val="4598676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growth</a:t>
            </a:r>
            <a:endParaRPr lang="en-US" dirty="0"/>
          </a:p>
        </p:txBody>
      </p:sp>
      <p:sp>
        <p:nvSpPr>
          <p:cNvPr id="3" name="Text Placeholder 2"/>
          <p:cNvSpPr>
            <a:spLocks noGrp="1"/>
          </p:cNvSpPr>
          <p:nvPr>
            <p:ph type="body" sz="quarter" idx="10"/>
          </p:nvPr>
        </p:nvSpPr>
        <p:spPr>
          <a:xfrm>
            <a:off x="269239" y="1189177"/>
            <a:ext cx="11653523" cy="6385081"/>
          </a:xfrm>
        </p:spPr>
        <p:txBody>
          <a:bodyPr/>
          <a:lstStyle/>
          <a:p>
            <a:endParaRPr lang="en-US" sz="3600" dirty="0" smtClean="0"/>
          </a:p>
          <a:p>
            <a:r>
              <a:rPr lang="en-US" sz="3600" dirty="0" smtClean="0"/>
              <a:t>130 </a:t>
            </a:r>
            <a:r>
              <a:rPr lang="en-US" sz="3600" b="1" dirty="0"/>
              <a:t>billion</a:t>
            </a:r>
            <a:r>
              <a:rPr lang="en-US" sz="3600" dirty="0"/>
              <a:t> gigabytes in 2010</a:t>
            </a:r>
          </a:p>
          <a:p>
            <a:r>
              <a:rPr lang="en-US" sz="3600" dirty="0"/>
              <a:t>4.4 </a:t>
            </a:r>
            <a:r>
              <a:rPr lang="en-US" sz="3600" b="1" dirty="0" err="1" smtClean="0"/>
              <a:t>zettabytes</a:t>
            </a:r>
            <a:r>
              <a:rPr lang="en-US" sz="3600" dirty="0" smtClean="0"/>
              <a:t>* </a:t>
            </a:r>
            <a:r>
              <a:rPr lang="en-US" sz="3600" dirty="0"/>
              <a:t>in 2013</a:t>
            </a:r>
          </a:p>
          <a:p>
            <a:endParaRPr lang="en-US" dirty="0"/>
          </a:p>
          <a:p>
            <a:r>
              <a:rPr lang="en-US" dirty="0"/>
              <a:t>IDC projections:</a:t>
            </a:r>
          </a:p>
          <a:p>
            <a:pPr marL="399915" lvl="1"/>
            <a:r>
              <a:rPr lang="en-US" sz="4000" dirty="0"/>
              <a:t>44 </a:t>
            </a:r>
            <a:r>
              <a:rPr lang="en-US" sz="4000" dirty="0" err="1" smtClean="0"/>
              <a:t>zettabytes</a:t>
            </a:r>
            <a:r>
              <a:rPr lang="en-US" sz="4000" dirty="0" smtClean="0"/>
              <a:t> by </a:t>
            </a:r>
            <a:r>
              <a:rPr lang="en-US" sz="4000" dirty="0"/>
              <a:t>2020</a:t>
            </a:r>
          </a:p>
          <a:p>
            <a:pPr marL="399915" lvl="1"/>
            <a:r>
              <a:rPr lang="en-US" sz="4400" dirty="0"/>
              <a:t>180 </a:t>
            </a:r>
            <a:r>
              <a:rPr lang="en-US" sz="4400" dirty="0" err="1" smtClean="0"/>
              <a:t>zettabytes</a:t>
            </a:r>
            <a:r>
              <a:rPr lang="en-US" sz="4400" dirty="0" smtClean="0"/>
              <a:t> by </a:t>
            </a:r>
            <a:r>
              <a:rPr lang="en-US" sz="4400" dirty="0"/>
              <a:t>2025</a:t>
            </a:r>
          </a:p>
          <a:p>
            <a:endParaRPr lang="en-US" sz="2400" dirty="0"/>
          </a:p>
          <a:p>
            <a:r>
              <a:rPr lang="en-US" i="1" dirty="0"/>
              <a:t>* 1 </a:t>
            </a:r>
            <a:r>
              <a:rPr lang="en-US" i="1" dirty="0" err="1"/>
              <a:t>Zettabyte</a:t>
            </a:r>
            <a:r>
              <a:rPr lang="en-US" i="1" dirty="0"/>
              <a:t> = 1 trillion gigabytes</a:t>
            </a:r>
          </a:p>
          <a:p>
            <a:endParaRPr lang="en-US" dirty="0"/>
          </a:p>
        </p:txBody>
      </p:sp>
      <p:sp>
        <p:nvSpPr>
          <p:cNvPr id="6" name="Content Placeholder 2"/>
          <p:cNvSpPr txBox="1">
            <a:spLocks/>
          </p:cNvSpPr>
          <p:nvPr/>
        </p:nvSpPr>
        <p:spPr>
          <a:xfrm>
            <a:off x="357640" y="1395486"/>
            <a:ext cx="11525250" cy="5290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i="1" dirty="0" smtClean="0"/>
          </a:p>
        </p:txBody>
      </p:sp>
    </p:spTree>
    <p:extLst>
      <p:ext uri="{BB962C8B-B14F-4D97-AF65-F5344CB8AC3E}">
        <p14:creationId xmlns:p14="http://schemas.microsoft.com/office/powerpoint/2010/main" val="248485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429179"/>
          </a:xfrm>
        </p:spPr>
        <p:txBody>
          <a:bodyPr/>
          <a:lstStyle/>
          <a:p>
            <a:pPr marL="0" indent="0">
              <a:buNone/>
            </a:pPr>
            <a:endParaRPr lang="en-US" sz="4800" b="1" dirty="0" smtClean="0"/>
          </a:p>
          <a:p>
            <a:pPr marL="0" indent="0">
              <a:buNone/>
            </a:pPr>
            <a:endParaRPr lang="en-US" sz="4800" b="1" dirty="0"/>
          </a:p>
          <a:p>
            <a:pPr marL="0" indent="0">
              <a:buNone/>
            </a:pPr>
            <a:r>
              <a:rPr lang="en-US" sz="4800" b="1" dirty="0" smtClean="0"/>
              <a:t>90% </a:t>
            </a:r>
            <a:r>
              <a:rPr lang="en-US" sz="4800" dirty="0" smtClean="0"/>
              <a:t>of </a:t>
            </a:r>
            <a:r>
              <a:rPr lang="en-US" sz="4800" dirty="0"/>
              <a:t>the world’s data </a:t>
            </a:r>
            <a:r>
              <a:rPr lang="en-US" sz="4800" dirty="0" smtClean="0"/>
              <a:t/>
            </a:r>
            <a:br>
              <a:rPr lang="en-US" sz="4800" dirty="0" smtClean="0"/>
            </a:br>
            <a:r>
              <a:rPr lang="en-US" sz="4800" dirty="0" smtClean="0"/>
              <a:t>has </a:t>
            </a:r>
            <a:r>
              <a:rPr lang="en-US" sz="4800" dirty="0"/>
              <a:t>been created in the </a:t>
            </a:r>
            <a:r>
              <a:rPr lang="en-US" sz="4800" dirty="0" smtClean="0"/>
              <a:t>last </a:t>
            </a:r>
            <a:r>
              <a:rPr lang="en-US" sz="4800" dirty="0"/>
              <a:t>two years</a:t>
            </a:r>
            <a:r>
              <a:rPr lang="en-US" sz="4800" dirty="0" smtClean="0"/>
              <a:t>….</a:t>
            </a:r>
          </a:p>
          <a:p>
            <a:pPr marL="0" indent="0">
              <a:buNone/>
            </a:pPr>
            <a:endParaRPr lang="en-US" sz="4800" dirty="0"/>
          </a:p>
          <a:p>
            <a:r>
              <a:rPr lang="en-US" sz="4800" dirty="0">
                <a:solidFill>
                  <a:schemeClr val="tx1"/>
                </a:solidFill>
              </a:rPr>
              <a:t>The ultimate question is really what insight and value can we draw from that data</a:t>
            </a:r>
            <a:r>
              <a:rPr lang="en-US" sz="4800" dirty="0" smtClean="0">
                <a:solidFill>
                  <a:schemeClr val="tx1"/>
                </a:solidFill>
              </a:rPr>
              <a:t>.</a:t>
            </a:r>
            <a:endParaRPr lang="en-US" sz="4800" dirty="0">
              <a:solidFill>
                <a:schemeClr val="tx1"/>
              </a:solidFill>
            </a:endParaRPr>
          </a:p>
        </p:txBody>
      </p:sp>
    </p:spTree>
    <p:extLst>
      <p:ext uri="{BB962C8B-B14F-4D97-AF65-F5344CB8AC3E}">
        <p14:creationId xmlns:p14="http://schemas.microsoft.com/office/powerpoint/2010/main" val="211504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7376538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33428443"/>
              </p:ext>
            </p:extLst>
          </p:nvPr>
        </p:nvGraphicFramePr>
        <p:xfrm>
          <a:off x="450578" y="86952"/>
          <a:ext cx="11319444" cy="6096000"/>
        </p:xfrm>
        <a:graphic>
          <a:graphicData uri="http://schemas.openxmlformats.org/drawingml/2006/table">
            <a:tbl>
              <a:tblPr firstRow="1" bandRow="1">
                <a:tableStyleId>{D03447BB-5D67-496B-8E87-E561075AD55C}</a:tableStyleId>
              </a:tblPr>
              <a:tblGrid>
                <a:gridCol w="2714653"/>
                <a:gridCol w="4126523"/>
                <a:gridCol w="4478268"/>
              </a:tblGrid>
              <a:tr h="744850">
                <a:tc>
                  <a:txBody>
                    <a:bodyPr/>
                    <a:lstStyle/>
                    <a:p>
                      <a:endParaRPr lang="en-US" sz="4400" dirty="0"/>
                    </a:p>
                  </a:txBody>
                  <a:tcPr>
                    <a:lnL>
                      <a:noFill/>
                    </a:lnL>
                    <a:lnR>
                      <a:noFill/>
                    </a:lnR>
                    <a:lnT w="254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400" dirty="0" smtClean="0"/>
                        <a:t>2012</a:t>
                      </a:r>
                      <a:endParaRPr lang="en-US" sz="4400" dirty="0" smtClean="0">
                        <a:solidFill>
                          <a:srgbClr val="FCD202"/>
                        </a:solidFill>
                      </a:endParaRPr>
                    </a:p>
                  </a:txBody>
                  <a:tcPr>
                    <a:lnL>
                      <a:noFill/>
                    </a:lnL>
                    <a:lnR>
                      <a:noFill/>
                    </a:lnR>
                    <a:lnT w="25400" cmpd="sng">
                      <a:noFill/>
                    </a:lnT>
                    <a:lnB>
                      <a:noFill/>
                    </a:lnB>
                    <a:lnTlToBr w="12700" cmpd="sng">
                      <a:noFill/>
                      <a:prstDash val="solid"/>
                    </a:lnTlToBr>
                    <a:lnBlToTr w="12700" cmpd="sng">
                      <a:noFill/>
                      <a:prstDash val="solid"/>
                    </a:lnBlToTr>
                  </a:tcPr>
                </a:tc>
                <a:tc>
                  <a:txBody>
                    <a:bodyPr/>
                    <a:lstStyle/>
                    <a:p>
                      <a:r>
                        <a:rPr lang="en-US" sz="4400" dirty="0" smtClean="0"/>
                        <a:t>2015</a:t>
                      </a:r>
                      <a:endParaRPr lang="en-US" sz="4400" dirty="0"/>
                    </a:p>
                  </a:txBody>
                  <a:tcPr>
                    <a:lnL>
                      <a:noFill/>
                    </a:lnL>
                    <a:lnR>
                      <a:noFill/>
                    </a:lnR>
                    <a:lnT w="25400" cmpd="sng">
                      <a:noFill/>
                    </a:lnT>
                    <a:lnB>
                      <a:noFill/>
                    </a:lnB>
                    <a:lnTlToBr w="12700" cmpd="sng">
                      <a:noFill/>
                      <a:prstDash val="solid"/>
                    </a:lnTlToBr>
                    <a:lnBlToTr w="12700" cmpd="sng">
                      <a:noFill/>
                      <a:prstDash val="solid"/>
                    </a:lnBlToTr>
                  </a:tcPr>
                </a:tc>
              </a:tr>
              <a:tr h="744850">
                <a:tc>
                  <a:txBody>
                    <a:bodyPr/>
                    <a:lstStyle/>
                    <a:p>
                      <a:r>
                        <a:rPr lang="en-US" sz="4400" dirty="0" smtClean="0"/>
                        <a:t>YouTube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48 hours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300</a:t>
                      </a:r>
                      <a:r>
                        <a:rPr lang="en-US" sz="4400" baseline="0" dirty="0" smtClean="0"/>
                        <a:t> hours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Twitter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100,000 tweets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347,000 tweets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Instagram</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3,600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1.7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Facebook</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684,000 shares</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4.1 million likes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Vine</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1 million views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Snapchat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285,000</a:t>
                      </a:r>
                      <a:r>
                        <a:rPr lang="en-US" sz="4400" baseline="0" dirty="0" smtClean="0"/>
                        <a:t> snaps</a:t>
                      </a:r>
                      <a:endParaRPr lang="en-US" sz="4400" dirty="0"/>
                    </a:p>
                  </a:txBody>
                  <a:tcPr>
                    <a:lnL>
                      <a:noFill/>
                    </a:lnL>
                    <a:lnR>
                      <a:noFill/>
                    </a:lnR>
                    <a:lnT>
                      <a:noFill/>
                    </a:lnT>
                    <a:lnB>
                      <a:noFill/>
                    </a:lnB>
                    <a:lnTlToBr w="12700" cmpd="sng">
                      <a:noFill/>
                      <a:prstDash val="solid"/>
                    </a:lnTlToBr>
                    <a:lnBlToTr w="12700" cmpd="sng">
                      <a:noFill/>
                      <a:prstDash val="solid"/>
                    </a:lnBlToTr>
                  </a:tcPr>
                </a:tc>
              </a:tr>
              <a:tr h="744850">
                <a:tc>
                  <a:txBody>
                    <a:bodyPr/>
                    <a:lstStyle/>
                    <a:p>
                      <a:r>
                        <a:rPr lang="en-US" sz="4400" dirty="0" smtClean="0"/>
                        <a:t>Tinder</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Non-existent</a:t>
                      </a:r>
                      <a:endParaRPr lang="en-US" sz="4400" dirty="0"/>
                    </a:p>
                  </a:txBody>
                  <a:tcPr>
                    <a:lnL>
                      <a:noFill/>
                    </a:lnL>
                    <a:lnR>
                      <a:noFill/>
                    </a:lnR>
                    <a:lnT>
                      <a:noFill/>
                    </a:lnT>
                    <a:lnB>
                      <a:noFill/>
                    </a:lnB>
                    <a:lnTlToBr w="12700" cmpd="sng">
                      <a:noFill/>
                      <a:prstDash val="solid"/>
                    </a:lnTlToBr>
                    <a:lnBlToTr w="12700" cmpd="sng">
                      <a:noFill/>
                      <a:prstDash val="solid"/>
                    </a:lnBlToTr>
                  </a:tcPr>
                </a:tc>
                <a:tc>
                  <a:txBody>
                    <a:bodyPr/>
                    <a:lstStyle/>
                    <a:p>
                      <a:r>
                        <a:rPr lang="en-US" sz="4400" dirty="0" smtClean="0"/>
                        <a:t>590,000 swipes</a:t>
                      </a:r>
                      <a:endParaRPr lang="en-US" sz="4400" dirty="0"/>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7" name="Content Placeholder 2"/>
          <p:cNvSpPr txBox="1">
            <a:spLocks/>
          </p:cNvSpPr>
          <p:nvPr/>
        </p:nvSpPr>
        <p:spPr>
          <a:xfrm>
            <a:off x="357640" y="1395486"/>
            <a:ext cx="11525250" cy="1160145"/>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dirty="0" smtClean="0">
                <a:solidFill>
                  <a:schemeClr val="bg1"/>
                </a:solidFill>
              </a:rPr>
              <a:t>Data generated per minute:</a:t>
            </a:r>
            <a:endParaRPr lang="en-US" sz="4000" i="1" dirty="0" smtClean="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996" y="1"/>
            <a:ext cx="5800241" cy="6867484"/>
          </a:xfrm>
          <a:prstGeom prst="rect">
            <a:avLst/>
          </a:prstGeom>
        </p:spPr>
      </p:pic>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b="19387"/>
          <a:stretch/>
        </p:blipFill>
        <p:spPr>
          <a:xfrm>
            <a:off x="-1" y="0"/>
            <a:ext cx="5378955" cy="6889877"/>
          </a:xfrm>
        </p:spPr>
      </p:pic>
      <p:sp>
        <p:nvSpPr>
          <p:cNvPr id="4" name="Frame 3"/>
          <p:cNvSpPr/>
          <p:nvPr/>
        </p:nvSpPr>
        <p:spPr bwMode="auto">
          <a:xfrm>
            <a:off x="1355270" y="896451"/>
            <a:ext cx="1508699"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9" name="Frame 8"/>
          <p:cNvSpPr/>
          <p:nvPr/>
        </p:nvSpPr>
        <p:spPr bwMode="auto">
          <a:xfrm>
            <a:off x="9998528" y="2300708"/>
            <a:ext cx="177149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1" name="Frame 10"/>
          <p:cNvSpPr/>
          <p:nvPr/>
        </p:nvSpPr>
        <p:spPr bwMode="auto">
          <a:xfrm>
            <a:off x="3953918" y="3923875"/>
            <a:ext cx="1606374"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2" name="Frame 11"/>
          <p:cNvSpPr/>
          <p:nvPr/>
        </p:nvSpPr>
        <p:spPr bwMode="auto">
          <a:xfrm>
            <a:off x="9480017" y="1835496"/>
            <a:ext cx="1404258" cy="1404257"/>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
        <p:nvSpPr>
          <p:cNvPr id="13" name="Frame 12"/>
          <p:cNvSpPr/>
          <p:nvPr/>
        </p:nvSpPr>
        <p:spPr bwMode="auto">
          <a:xfrm>
            <a:off x="-1" y="3679763"/>
            <a:ext cx="11882891" cy="2792699"/>
          </a:xfrm>
          <a:prstGeom prst="frame">
            <a:avLst/>
          </a:prstGeom>
          <a:solidFill>
            <a:srgbClr val="FFFF00"/>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00"/>
              </a:solidFill>
              <a:ea typeface="Segoe UI" pitchFamily="34" charset="0"/>
              <a:cs typeface="Segoe UI" pitchFamily="34" charset="0"/>
            </a:endParaRPr>
          </a:p>
        </p:txBody>
      </p:sp>
    </p:spTree>
    <p:extLst>
      <p:ext uri="{BB962C8B-B14F-4D97-AF65-F5344CB8AC3E}">
        <p14:creationId xmlns:p14="http://schemas.microsoft.com/office/powerpoint/2010/main" val="170613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xit" presetSubtype="0" fill="hold" nodeType="with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2"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9" grpId="0" animBg="1"/>
      <p:bldP spid="9" grpId="1" animBg="1"/>
      <p:bldP spid="11" grpId="0" animBg="1"/>
      <p:bldP spid="11" grpId="1" animBg="1"/>
      <p:bldP spid="12" grpId="0" animBg="1"/>
      <p:bldP spid="12" grpId="1" animBg="1"/>
      <p:bldP spid="13" grpId="2"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5139869"/>
          </a:xfrm>
        </p:spPr>
        <p:txBody>
          <a:bodyPr/>
          <a:lstStyle/>
          <a:p>
            <a:pPr marL="0" indent="0">
              <a:buNone/>
            </a:pPr>
            <a:r>
              <a:rPr lang="en-US" sz="4000" dirty="0" smtClean="0"/>
              <a:t>Data varies in structure:</a:t>
            </a:r>
          </a:p>
          <a:p>
            <a:pPr lvl="2"/>
            <a:r>
              <a:rPr lang="en-US" sz="3600" dirty="0" smtClean="0"/>
              <a:t>Structured, Semi-Structured, unstructured</a:t>
            </a:r>
          </a:p>
          <a:p>
            <a:pPr lvl="2"/>
            <a:r>
              <a:rPr lang="en-US" sz="3600" dirty="0" smtClean="0"/>
              <a:t>Maybe related to other data; maybe self-contained</a:t>
            </a:r>
          </a:p>
          <a:p>
            <a:pPr lvl="2"/>
            <a:r>
              <a:rPr lang="en-US" sz="3600" dirty="0" smtClean="0"/>
              <a:t>May be transactional or aggregated</a:t>
            </a:r>
          </a:p>
          <a:p>
            <a:pPr lvl="2"/>
            <a:endParaRPr lang="en-US" sz="4000" dirty="0" smtClean="0"/>
          </a:p>
          <a:p>
            <a:pPr lvl="1"/>
            <a:r>
              <a:rPr lang="en-US" sz="4000" dirty="0" smtClean="0"/>
              <a:t>How do we fit our data into our favorite database?</a:t>
            </a:r>
          </a:p>
          <a:p>
            <a:pPr lvl="2"/>
            <a:endParaRPr lang="en-US" sz="3600" dirty="0"/>
          </a:p>
          <a:p>
            <a:pPr lvl="2"/>
            <a:endParaRPr lang="en-US" sz="3600" dirty="0" smtClean="0"/>
          </a:p>
        </p:txBody>
      </p:sp>
    </p:spTree>
    <p:extLst>
      <p:ext uri="{BB962C8B-B14F-4D97-AF65-F5344CB8AC3E}">
        <p14:creationId xmlns:p14="http://schemas.microsoft.com/office/powerpoint/2010/main" val="1967124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The shape of data</a:t>
            </a:r>
            <a:endParaRPr lang="en-US" dirty="0"/>
          </a:p>
        </p:txBody>
      </p:sp>
      <p:sp>
        <p:nvSpPr>
          <p:cNvPr id="3" name="Content Placeholder 2"/>
          <p:cNvSpPr>
            <a:spLocks noGrp="1"/>
          </p:cNvSpPr>
          <p:nvPr>
            <p:ph type="body" sz="quarter" idx="10"/>
          </p:nvPr>
        </p:nvSpPr>
        <p:spPr>
          <a:xfrm>
            <a:off x="269239" y="1189177"/>
            <a:ext cx="11653523" cy="2769989"/>
          </a:xfrm>
        </p:spPr>
        <p:txBody>
          <a:bodyPr/>
          <a:lstStyle/>
          <a:p>
            <a:pPr marL="0" indent="0">
              <a:buNone/>
            </a:pPr>
            <a:r>
              <a:rPr lang="en-US" sz="4000" dirty="0" smtClean="0"/>
              <a:t>Golden Hammer anti-pattern:</a:t>
            </a:r>
          </a:p>
          <a:p>
            <a:pPr marL="0" indent="0">
              <a:buNone/>
            </a:pPr>
            <a:endParaRPr lang="en-US" sz="4000" dirty="0" smtClean="0"/>
          </a:p>
          <a:p>
            <a:pPr marL="0" indent="0">
              <a:buNone/>
            </a:pPr>
            <a:r>
              <a:rPr lang="en-US" sz="4000" dirty="0" smtClean="0"/>
              <a:t>When all you have</a:t>
            </a:r>
          </a:p>
          <a:p>
            <a:pPr marL="0" indent="0">
              <a:buNone/>
            </a:pPr>
            <a:r>
              <a:rPr lang="en-US" sz="4000" dirty="0" smtClean="0"/>
              <a:t> is a hammer</a:t>
            </a:r>
            <a:r>
              <a:rPr lang="is-IS" sz="4000" dirty="0" smtClean="0"/>
              <a:t>…</a:t>
            </a:r>
            <a:endParaRPr lang="en-US" sz="4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82" y="2106037"/>
            <a:ext cx="6275295" cy="4167188"/>
          </a:xfrm>
          <a:prstGeom prst="rect">
            <a:avLst/>
          </a:prstGeom>
        </p:spPr>
      </p:pic>
      <p:sp>
        <p:nvSpPr>
          <p:cNvPr id="7" name="TextBox 6"/>
          <p:cNvSpPr txBox="1"/>
          <p:nvPr/>
        </p:nvSpPr>
        <p:spPr>
          <a:xfrm>
            <a:off x="6096000" y="6273225"/>
            <a:ext cx="5846064" cy="338554"/>
          </a:xfrm>
          <a:prstGeom prst="rect">
            <a:avLst/>
          </a:prstGeom>
          <a:noFill/>
        </p:spPr>
        <p:txBody>
          <a:bodyPr wrap="square" rtlCol="0">
            <a:spAutoFit/>
          </a:bodyPr>
          <a:lstStyle/>
          <a:p>
            <a:r>
              <a:rPr lang="en-US" sz="1600" smtClean="0"/>
              <a:t>Jennifer </a:t>
            </a:r>
            <a:r>
              <a:rPr lang="en-US" sz="1600" dirty="0" smtClean="0"/>
              <a:t>Boyer – “Nails"</a:t>
            </a:r>
            <a:r>
              <a:rPr lang="en-US" sz="1600" dirty="0"/>
              <a:t> </a:t>
            </a:r>
            <a:r>
              <a:rPr lang="en-US" sz="1600" dirty="0" smtClean="0"/>
              <a:t>- https</a:t>
            </a:r>
            <a:r>
              <a:rPr lang="en-US" sz="1600" dirty="0"/>
              <a:t>://</a:t>
            </a:r>
            <a:r>
              <a:rPr lang="en-US" sz="1600" dirty="0" err="1"/>
              <a:t>flic.kr</a:t>
            </a:r>
            <a:r>
              <a:rPr lang="en-US" sz="1600" dirty="0"/>
              <a:t>/p/7J9mJQ</a:t>
            </a:r>
            <a:endParaRPr lang="en-US" sz="1600" dirty="0" smtClean="0"/>
          </a:p>
        </p:txBody>
      </p:sp>
    </p:spTree>
    <p:extLst>
      <p:ext uri="{BB962C8B-B14F-4D97-AF65-F5344CB8AC3E}">
        <p14:creationId xmlns:p14="http://schemas.microsoft.com/office/powerpoint/2010/main" val="35319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Avoiding the Golden Hammer</a:t>
            </a:r>
            <a:endParaRPr lang="en-US" dirty="0"/>
          </a:p>
        </p:txBody>
      </p:sp>
      <p:sp>
        <p:nvSpPr>
          <p:cNvPr id="3" name="Content Placeholder 2"/>
          <p:cNvSpPr>
            <a:spLocks noGrp="1"/>
          </p:cNvSpPr>
          <p:nvPr>
            <p:ph type="body" sz="quarter" idx="10"/>
          </p:nvPr>
        </p:nvSpPr>
        <p:spPr>
          <a:xfrm>
            <a:off x="269239" y="1189177"/>
            <a:ext cx="11653523" cy="4936736"/>
          </a:xfrm>
        </p:spPr>
        <p:txBody>
          <a:bodyPr/>
          <a:lstStyle/>
          <a:p>
            <a:pPr marL="0" indent="0">
              <a:buNone/>
            </a:pPr>
            <a:r>
              <a:rPr lang="en-US" sz="4000" dirty="0" smtClean="0"/>
              <a:t>NoSQL: It’s not </a:t>
            </a:r>
            <a:r>
              <a:rPr lang="en-US" sz="4000" i="1" dirty="0" smtClean="0"/>
              <a:t>just</a:t>
            </a:r>
            <a:r>
              <a:rPr lang="en-US" sz="4000" dirty="0" smtClean="0"/>
              <a:t> about Relational anymore </a:t>
            </a:r>
          </a:p>
          <a:p>
            <a:pPr marL="0" indent="0">
              <a:buNone/>
            </a:pPr>
            <a:endParaRPr lang="en-US" sz="2800" dirty="0"/>
          </a:p>
          <a:p>
            <a:pPr marL="0" indent="0">
              <a:buNone/>
            </a:pPr>
            <a:r>
              <a:rPr lang="en-US" sz="4000" dirty="0" smtClean="0"/>
              <a:t>Multiple database categories and data shapes</a:t>
            </a:r>
          </a:p>
          <a:p>
            <a:pPr lvl="2"/>
            <a:r>
              <a:rPr lang="en-US" sz="3600" dirty="0" smtClean="0"/>
              <a:t>Relational</a:t>
            </a:r>
          </a:p>
          <a:p>
            <a:pPr lvl="2"/>
            <a:r>
              <a:rPr lang="en-US" sz="3600" dirty="0" smtClean="0"/>
              <a:t>Document</a:t>
            </a:r>
          </a:p>
          <a:p>
            <a:pPr lvl="2"/>
            <a:r>
              <a:rPr lang="en-US" sz="3600" dirty="0" smtClean="0"/>
              <a:t>Key/Value</a:t>
            </a:r>
          </a:p>
          <a:p>
            <a:pPr lvl="2"/>
            <a:r>
              <a:rPr lang="en-US" sz="3600" dirty="0" smtClean="0"/>
              <a:t>Graph</a:t>
            </a:r>
          </a:p>
          <a:p>
            <a:pPr lvl="2"/>
            <a:r>
              <a:rPr lang="en-US" sz="3600" dirty="0" smtClean="0"/>
              <a:t>Column</a:t>
            </a:r>
          </a:p>
        </p:txBody>
      </p:sp>
      <p:sp>
        <p:nvSpPr>
          <p:cNvPr id="5" name="Rectangle 4"/>
          <p:cNvSpPr/>
          <p:nvPr/>
        </p:nvSpPr>
        <p:spPr bwMode="auto">
          <a:xfrm>
            <a:off x="414068" y="3605843"/>
            <a:ext cx="2704689" cy="2637014"/>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509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A020D8E4-6DA3-8846-A48D-5EEC69051A9A}" vid="{FBE598BF-7A84-FC44-9022-861D0F11A5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1E57C78B9F604FB8BAD296D1460E2A" ma:contentTypeVersion="1" ma:contentTypeDescription="Create a new document." ma:contentTypeScope="" ma:versionID="fb382fe2362acd2155f454904f478e4d">
  <xsd:schema xmlns:xsd="http://www.w3.org/2001/XMLSchema" xmlns:xs="http://www.w3.org/2001/XMLSchema" xmlns:p="http://schemas.microsoft.com/office/2006/metadata/properties" xmlns:ns3="636b0322-90fb-440c-9cbc-22749e7231e9" targetNamespace="http://schemas.microsoft.com/office/2006/metadata/properties" ma:root="true" ma:fieldsID="b9887c63ce4710c1aeb75a5f03aecb69" ns3:_="">
    <xsd:import namespace="636b0322-90fb-440c-9cbc-22749e7231e9"/>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6b0322-90fb-440c-9cbc-22749e7231e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CA13EC-1D3C-4D6F-8D1C-E8A452CFC79A}">
  <ds:schemaRefs>
    <ds:schemaRef ds:uri="http://schemas.microsoft.com/sharepoint/v3/contenttype/forms"/>
  </ds:schemaRefs>
</ds:datastoreItem>
</file>

<file path=customXml/itemProps2.xml><?xml version="1.0" encoding="utf-8"?>
<ds:datastoreItem xmlns:ds="http://schemas.openxmlformats.org/officeDocument/2006/customXml" ds:itemID="{7705340D-2A42-40D2-87E7-9F146837D9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6b0322-90fb-440c-9cbc-22749e72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25FDD9-4C58-4084-9F89-0E6ADD6FFF55}">
  <ds:schemaRefs>
    <ds:schemaRef ds:uri="http://purl.org/dc/elements/1.1/"/>
    <ds:schemaRef ds:uri="http://schemas.microsoft.com/office/2006/metadata/properties"/>
    <ds:schemaRef ds:uri="636b0322-90fb-440c-9cbc-22749e7231e9"/>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8425</TotalTime>
  <Words>1043</Words>
  <Application>Microsoft Macintosh PowerPoint</Application>
  <PresentationFormat>Widescreen</PresentationFormat>
  <Paragraphs>334</Paragraphs>
  <Slides>51</Slides>
  <Notes>25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Calibri</vt:lpstr>
      <vt:lpstr>Consolas</vt:lpstr>
      <vt:lpstr>Courier New</vt:lpstr>
      <vt:lpstr>Lucida Console</vt:lpstr>
      <vt:lpstr>Segoe</vt:lpstr>
      <vt:lpstr>Segoe UI</vt:lpstr>
      <vt:lpstr>Segoe UI Light</vt:lpstr>
      <vt:lpstr>Wingdings</vt:lpstr>
      <vt:lpstr>Arial</vt:lpstr>
      <vt:lpstr>1_Office Theme</vt:lpstr>
      <vt:lpstr>1_5-30721_Build_2016_Template_Dark</vt:lpstr>
      <vt:lpstr>Polyglot Persistence</vt:lpstr>
      <vt:lpstr>Brain food…</vt:lpstr>
      <vt:lpstr>The Data Landscape</vt:lpstr>
      <vt:lpstr>So much data!</vt:lpstr>
      <vt:lpstr>Data growth</vt:lpstr>
      <vt:lpstr>PowerPoint Presentation</vt:lpstr>
      <vt:lpstr>The shape of data</vt:lpstr>
      <vt:lpstr>The shape of data</vt:lpstr>
      <vt:lpstr>Avoiding the Golden Hammer</vt:lpstr>
      <vt:lpstr>Key/value databases</vt:lpstr>
      <vt:lpstr>    What’s a key/value store?</vt:lpstr>
      <vt:lpstr>Why use a Key/Value store?</vt:lpstr>
      <vt:lpstr>Less optimal?</vt:lpstr>
      <vt:lpstr>Options in Azure?</vt:lpstr>
      <vt:lpstr>Demo – key/value database</vt:lpstr>
      <vt:lpstr>Document databases</vt:lpstr>
      <vt:lpstr>    What’s a document database?</vt:lpstr>
      <vt:lpstr>    What’s a document database?</vt:lpstr>
      <vt:lpstr>Developer Appeal</vt:lpstr>
      <vt:lpstr>Use Cases and Applicability</vt:lpstr>
      <vt:lpstr>Less optimal use</vt:lpstr>
      <vt:lpstr>Options in Azure?</vt:lpstr>
      <vt:lpstr>Example query: DocumentDB</vt:lpstr>
      <vt:lpstr>Demo – document datatabase</vt:lpstr>
      <vt:lpstr>Graph databases</vt:lpstr>
      <vt:lpstr>    What’s a graph database?</vt:lpstr>
      <vt:lpstr>What’s a graph database?</vt:lpstr>
      <vt:lpstr>Why a graph database?</vt:lpstr>
      <vt:lpstr>Why a graph database? </vt:lpstr>
      <vt:lpstr>Options in Azure?</vt:lpstr>
      <vt:lpstr>Example query: Neo4j</vt:lpstr>
      <vt:lpstr>Demo – graph database</vt:lpstr>
      <vt:lpstr>Column databases</vt:lpstr>
      <vt:lpstr>Column stores</vt:lpstr>
      <vt:lpstr>    What’s a column store?</vt:lpstr>
      <vt:lpstr>    Example: Weather data</vt:lpstr>
      <vt:lpstr>Why a column family? Why not?</vt:lpstr>
      <vt:lpstr>Options in Azure?</vt:lpstr>
      <vt:lpstr>Using Cassandra + CQL</vt:lpstr>
      <vt:lpstr>Finding temperatures</vt:lpstr>
      <vt:lpstr>Polyglot persistence</vt:lpstr>
      <vt:lpstr>    Choices, choices, choices!</vt:lpstr>
      <vt:lpstr>Why so difficult to pick one?</vt:lpstr>
      <vt:lpstr>Compromises when picking just one database</vt:lpstr>
      <vt:lpstr>Do we have to compromise?</vt:lpstr>
      <vt:lpstr>Imagine… a shopping site</vt:lpstr>
      <vt:lpstr>Challenges?</vt:lpstr>
      <vt:lpstr>Challenges challenged</vt:lpstr>
      <vt:lpstr>Benefits</vt:lpstr>
      <vt:lpstr>The shape of data</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Gartland</dc:creator>
  <cp:lastModifiedBy>David Makogon</cp:lastModifiedBy>
  <cp:revision>178</cp:revision>
  <dcterms:created xsi:type="dcterms:W3CDTF">2013-02-15T23:12:42Z</dcterms:created>
  <dcterms:modified xsi:type="dcterms:W3CDTF">2016-05-03T22:34:53Z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0x010100391E57C78B9F604FB8BAD296D1460E2A</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PreviewMetadata_Count">
    <vt:i4>12</vt:i4>
  </property>
  <property fmtid="{D5CDD505-2E9C-101B-9397-08002B2CF9AE}" pid="8" name="DocVizPreviewMetadata_0">
    <vt:lpwstr>300x168x2</vt:lpwstr>
  </property>
</Properties>
</file>